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97"/>
  </p:notesMasterIdLst>
  <p:sldIdLst>
    <p:sldId id="256" r:id="rId5"/>
    <p:sldId id="409" r:id="rId6"/>
    <p:sldId id="410" r:id="rId7"/>
    <p:sldId id="411" r:id="rId8"/>
    <p:sldId id="260" r:id="rId9"/>
    <p:sldId id="262" r:id="rId10"/>
    <p:sldId id="261" r:id="rId11"/>
    <p:sldId id="264" r:id="rId12"/>
    <p:sldId id="269" r:id="rId13"/>
    <p:sldId id="265" r:id="rId14"/>
    <p:sldId id="263" r:id="rId15"/>
    <p:sldId id="266" r:id="rId16"/>
    <p:sldId id="268" r:id="rId17"/>
    <p:sldId id="270" r:id="rId18"/>
    <p:sldId id="271" r:id="rId19"/>
    <p:sldId id="399" r:id="rId20"/>
    <p:sldId id="273" r:id="rId21"/>
    <p:sldId id="274" r:id="rId22"/>
    <p:sldId id="275" r:id="rId23"/>
    <p:sldId id="277" r:id="rId24"/>
    <p:sldId id="278" r:id="rId25"/>
    <p:sldId id="279" r:id="rId26"/>
    <p:sldId id="281" r:id="rId27"/>
    <p:sldId id="282" r:id="rId28"/>
    <p:sldId id="283" r:id="rId29"/>
    <p:sldId id="284" r:id="rId30"/>
    <p:sldId id="285" r:id="rId31"/>
    <p:sldId id="280" r:id="rId32"/>
    <p:sldId id="286" r:id="rId33"/>
    <p:sldId id="288" r:id="rId34"/>
    <p:sldId id="287" r:id="rId35"/>
    <p:sldId id="289" r:id="rId36"/>
    <p:sldId id="290" r:id="rId37"/>
    <p:sldId id="291" r:id="rId38"/>
    <p:sldId id="294" r:id="rId39"/>
    <p:sldId id="292" r:id="rId40"/>
    <p:sldId id="295" r:id="rId41"/>
    <p:sldId id="293" r:id="rId42"/>
    <p:sldId id="296" r:id="rId43"/>
    <p:sldId id="297" r:id="rId44"/>
    <p:sldId id="298" r:id="rId45"/>
    <p:sldId id="307" r:id="rId46"/>
    <p:sldId id="299" r:id="rId47"/>
    <p:sldId id="404" r:id="rId48"/>
    <p:sldId id="405" r:id="rId49"/>
    <p:sldId id="300" r:id="rId50"/>
    <p:sldId id="301" r:id="rId51"/>
    <p:sldId id="303" r:id="rId52"/>
    <p:sldId id="304" r:id="rId53"/>
    <p:sldId id="305" r:id="rId54"/>
    <p:sldId id="302" r:id="rId55"/>
    <p:sldId id="306" r:id="rId56"/>
    <p:sldId id="310" r:id="rId57"/>
    <p:sldId id="311" r:id="rId58"/>
    <p:sldId id="308" r:id="rId59"/>
    <p:sldId id="309" r:id="rId60"/>
    <p:sldId id="312" r:id="rId61"/>
    <p:sldId id="313" r:id="rId62"/>
    <p:sldId id="314" r:id="rId63"/>
    <p:sldId id="329" r:id="rId64"/>
    <p:sldId id="317" r:id="rId65"/>
    <p:sldId id="316" r:id="rId66"/>
    <p:sldId id="315" r:id="rId67"/>
    <p:sldId id="319" r:id="rId68"/>
    <p:sldId id="318" r:id="rId69"/>
    <p:sldId id="320" r:id="rId70"/>
    <p:sldId id="321" r:id="rId71"/>
    <p:sldId id="322" r:id="rId72"/>
    <p:sldId id="323" r:id="rId73"/>
    <p:sldId id="324" r:id="rId74"/>
    <p:sldId id="325" r:id="rId75"/>
    <p:sldId id="326" r:id="rId76"/>
    <p:sldId id="327" r:id="rId77"/>
    <p:sldId id="328" r:id="rId78"/>
    <p:sldId id="267" r:id="rId79"/>
    <p:sldId id="330" r:id="rId80"/>
    <p:sldId id="331" r:id="rId81"/>
    <p:sldId id="332" r:id="rId82"/>
    <p:sldId id="333" r:id="rId83"/>
    <p:sldId id="334" r:id="rId84"/>
    <p:sldId id="336" r:id="rId85"/>
    <p:sldId id="337" r:id="rId86"/>
    <p:sldId id="400" r:id="rId87"/>
    <p:sldId id="401" r:id="rId88"/>
    <p:sldId id="403" r:id="rId89"/>
    <p:sldId id="402" r:id="rId90"/>
    <p:sldId id="407" r:id="rId91"/>
    <p:sldId id="335" r:id="rId92"/>
    <p:sldId id="408" r:id="rId93"/>
    <p:sldId id="338" r:id="rId94"/>
    <p:sldId id="339" r:id="rId95"/>
    <p:sldId id="34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18A9AD-90F1-4D0C-AAA1-24EB3EA5A787}">
          <p14:sldIdLst>
            <p14:sldId id="256"/>
            <p14:sldId id="409"/>
            <p14:sldId id="410"/>
            <p14:sldId id="411"/>
            <p14:sldId id="260"/>
            <p14:sldId id="262"/>
            <p14:sldId id="261"/>
            <p14:sldId id="264"/>
            <p14:sldId id="269"/>
            <p14:sldId id="265"/>
            <p14:sldId id="263"/>
            <p14:sldId id="266"/>
            <p14:sldId id="268"/>
            <p14:sldId id="270"/>
            <p14:sldId id="271"/>
            <p14:sldId id="399"/>
            <p14:sldId id="273"/>
            <p14:sldId id="274"/>
            <p14:sldId id="275"/>
            <p14:sldId id="277"/>
            <p14:sldId id="278"/>
            <p14:sldId id="279"/>
            <p14:sldId id="281"/>
            <p14:sldId id="282"/>
            <p14:sldId id="283"/>
            <p14:sldId id="284"/>
            <p14:sldId id="285"/>
            <p14:sldId id="280"/>
            <p14:sldId id="286"/>
            <p14:sldId id="288"/>
            <p14:sldId id="287"/>
            <p14:sldId id="289"/>
            <p14:sldId id="290"/>
            <p14:sldId id="291"/>
            <p14:sldId id="294"/>
            <p14:sldId id="292"/>
            <p14:sldId id="295"/>
            <p14:sldId id="293"/>
            <p14:sldId id="296"/>
            <p14:sldId id="297"/>
            <p14:sldId id="298"/>
            <p14:sldId id="307"/>
            <p14:sldId id="299"/>
            <p14:sldId id="404"/>
            <p14:sldId id="405"/>
            <p14:sldId id="300"/>
            <p14:sldId id="301"/>
            <p14:sldId id="303"/>
            <p14:sldId id="304"/>
            <p14:sldId id="305"/>
            <p14:sldId id="302"/>
            <p14:sldId id="306"/>
            <p14:sldId id="310"/>
            <p14:sldId id="311"/>
            <p14:sldId id="308"/>
            <p14:sldId id="309"/>
            <p14:sldId id="312"/>
            <p14:sldId id="313"/>
            <p14:sldId id="314"/>
            <p14:sldId id="329"/>
            <p14:sldId id="317"/>
            <p14:sldId id="316"/>
            <p14:sldId id="315"/>
            <p14:sldId id="319"/>
            <p14:sldId id="318"/>
            <p14:sldId id="320"/>
            <p14:sldId id="321"/>
            <p14:sldId id="322"/>
            <p14:sldId id="323"/>
            <p14:sldId id="324"/>
            <p14:sldId id="325"/>
            <p14:sldId id="326"/>
            <p14:sldId id="327"/>
            <p14:sldId id="328"/>
            <p14:sldId id="267"/>
            <p14:sldId id="330"/>
            <p14:sldId id="331"/>
            <p14:sldId id="332"/>
            <p14:sldId id="333"/>
            <p14:sldId id="334"/>
            <p14:sldId id="336"/>
            <p14:sldId id="337"/>
            <p14:sldId id="400"/>
            <p14:sldId id="401"/>
            <p14:sldId id="403"/>
            <p14:sldId id="402"/>
            <p14:sldId id="407"/>
            <p14:sldId id="335"/>
            <p14:sldId id="408"/>
            <p14:sldId id="338"/>
            <p14:sldId id="339"/>
            <p14:sldId id="340"/>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0" y="56"/>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KHA SHREE BOUNA THIRUMAL - 200932170" userId="S::lekha.thirumal@learner.manipal.edu::2a761163-6967-4fb6-8ae5-bd0d73ebaef4" providerId="AD" clId="Web-{C54A0D4D-C8AC-4C40-8DC0-8BCC7E7161E7}"/>
    <pc:docChg chg="modSld">
      <pc:chgData name="LEKHA SHREE BOUNA THIRUMAL - 200932170" userId="S::lekha.thirumal@learner.manipal.edu::2a761163-6967-4fb6-8ae5-bd0d73ebaef4" providerId="AD" clId="Web-{C54A0D4D-C8AC-4C40-8DC0-8BCC7E7161E7}" dt="2022-03-20T14:37:19.601" v="0"/>
      <pc:docMkLst>
        <pc:docMk/>
      </pc:docMkLst>
      <pc:sldChg chg="addSp">
        <pc:chgData name="LEKHA SHREE BOUNA THIRUMAL - 200932170" userId="S::lekha.thirumal@learner.manipal.edu::2a761163-6967-4fb6-8ae5-bd0d73ebaef4" providerId="AD" clId="Web-{C54A0D4D-C8AC-4C40-8DC0-8BCC7E7161E7}" dt="2022-03-20T14:37:19.601" v="0"/>
        <pc:sldMkLst>
          <pc:docMk/>
          <pc:sldMk cId="1237533500" sldId="300"/>
        </pc:sldMkLst>
        <pc:spChg chg="add">
          <ac:chgData name="LEKHA SHREE BOUNA THIRUMAL - 200932170" userId="S::lekha.thirumal@learner.manipal.edu::2a761163-6967-4fb6-8ae5-bd0d73ebaef4" providerId="AD" clId="Web-{C54A0D4D-C8AC-4C40-8DC0-8BCC7E7161E7}" dt="2022-03-20T14:37:19.601" v="0"/>
          <ac:spMkLst>
            <pc:docMk/>
            <pc:sldMk cId="1237533500" sldId="300"/>
            <ac:spMk id="8" creationId="{ECB0C9B1-1546-6B8A-FE85-5BE6566C3329}"/>
          </ac:spMkLst>
        </pc:spChg>
      </pc:sldChg>
    </pc:docChg>
  </pc:docChgLst>
  <pc:docChgLst>
    <pc:chgData name="AYUSHA SAWARN - 200932160" userId="S::ayusha.sawarn@learner.manipal.edu::0e967313-8a71-4158-ac1d-9bfba08e3d2f" providerId="AD" clId="Web-{D86BB526-E263-F62E-0929-C6FC3744E4A1}"/>
    <pc:docChg chg="modSld">
      <pc:chgData name="AYUSHA SAWARN - 200932160" userId="S::ayusha.sawarn@learner.manipal.edu::0e967313-8a71-4158-ac1d-9bfba08e3d2f" providerId="AD" clId="Web-{D86BB526-E263-F62E-0929-C6FC3744E4A1}" dt="2022-03-20T05:17:53.406" v="1" actId="1076"/>
      <pc:docMkLst>
        <pc:docMk/>
      </pc:docMkLst>
      <pc:sldChg chg="modSp">
        <pc:chgData name="AYUSHA SAWARN - 200932160" userId="S::ayusha.sawarn@learner.manipal.edu::0e967313-8a71-4158-ac1d-9bfba08e3d2f" providerId="AD" clId="Web-{D86BB526-E263-F62E-0929-C6FC3744E4A1}" dt="2022-03-20T05:17:53.406" v="1" actId="1076"/>
        <pc:sldMkLst>
          <pc:docMk/>
          <pc:sldMk cId="761716941" sldId="281"/>
        </pc:sldMkLst>
        <pc:picChg chg="mod">
          <ac:chgData name="AYUSHA SAWARN - 200932160" userId="S::ayusha.sawarn@learner.manipal.edu::0e967313-8a71-4158-ac1d-9bfba08e3d2f" providerId="AD" clId="Web-{D86BB526-E263-F62E-0929-C6FC3744E4A1}" dt="2022-03-20T05:17:53.406" v="1" actId="1076"/>
          <ac:picMkLst>
            <pc:docMk/>
            <pc:sldMk cId="761716941" sldId="281"/>
            <ac:picMk id="3" creationId="{00000000-0000-0000-0000-000000000000}"/>
          </ac:picMkLst>
        </pc:picChg>
      </pc:sldChg>
    </pc:docChg>
  </pc:docChgLst>
  <pc:docChgLst>
    <pc:chgData name="NATHANIEL VINNY ALEX - 200932120" userId="S::nathaniel.alex@learner.manipal.edu::aab74f41-9262-4a08-a92f-26d981a8d10e" providerId="AD" clId="Web-{5F8FE6E2-B6C1-425D-AD85-D0FAE0774E7E}"/>
    <pc:docChg chg="modSld">
      <pc:chgData name="NATHANIEL VINNY ALEX - 200932120" userId="S::nathaniel.alex@learner.manipal.edu::aab74f41-9262-4a08-a92f-26d981a8d10e" providerId="AD" clId="Web-{5F8FE6E2-B6C1-425D-AD85-D0FAE0774E7E}" dt="2022-03-20T16:41:04.222" v="1" actId="1076"/>
      <pc:docMkLst>
        <pc:docMk/>
      </pc:docMkLst>
      <pc:sldChg chg="modSp">
        <pc:chgData name="NATHANIEL VINNY ALEX - 200932120" userId="S::nathaniel.alex@learner.manipal.edu::aab74f41-9262-4a08-a92f-26d981a8d10e" providerId="AD" clId="Web-{5F8FE6E2-B6C1-425D-AD85-D0FAE0774E7E}" dt="2022-03-20T16:41:04.222" v="1" actId="1076"/>
        <pc:sldMkLst>
          <pc:docMk/>
          <pc:sldMk cId="88471386" sldId="322"/>
        </pc:sldMkLst>
        <pc:picChg chg="mod">
          <ac:chgData name="NATHANIEL VINNY ALEX - 200932120" userId="S::nathaniel.alex@learner.manipal.edu::aab74f41-9262-4a08-a92f-26d981a8d10e" providerId="AD" clId="Web-{5F8FE6E2-B6C1-425D-AD85-D0FAE0774E7E}" dt="2022-03-20T16:41:04.222" v="1" actId="1076"/>
          <ac:picMkLst>
            <pc:docMk/>
            <pc:sldMk cId="88471386" sldId="322"/>
            <ac:picMk id="4" creationId="{00000000-0000-0000-0000-000000000000}"/>
          </ac:picMkLst>
        </pc:picChg>
      </pc:sldChg>
    </pc:docChg>
  </pc:docChgLst>
  <pc:docChgLst>
    <pc:chgData name="TRISHA JAIPURIAR - 200932216" userId="S::trisha.jaipuriar@learner.manipal.edu::c53b16ca-55d3-4f25-a094-2358c6b01c72" providerId="AD" clId="Web-{063353A4-2E09-437D-BCD8-7B5C2B62A6BA}"/>
    <pc:docChg chg="modSld">
      <pc:chgData name="TRISHA JAIPURIAR - 200932216" userId="S::trisha.jaipuriar@learner.manipal.edu::c53b16ca-55d3-4f25-a094-2358c6b01c72" providerId="AD" clId="Web-{063353A4-2E09-437D-BCD8-7B5C2B62A6BA}" dt="2022-03-20T04:06:20.543" v="4" actId="20577"/>
      <pc:docMkLst>
        <pc:docMk/>
      </pc:docMkLst>
      <pc:sldChg chg="modSp">
        <pc:chgData name="TRISHA JAIPURIAR - 200932216" userId="S::trisha.jaipuriar@learner.manipal.edu::c53b16ca-55d3-4f25-a094-2358c6b01c72" providerId="AD" clId="Web-{063353A4-2E09-437D-BCD8-7B5C2B62A6BA}" dt="2022-03-20T03:30:17.445" v="0" actId="1076"/>
        <pc:sldMkLst>
          <pc:docMk/>
          <pc:sldMk cId="1971020471" sldId="265"/>
        </pc:sldMkLst>
        <pc:picChg chg="mod">
          <ac:chgData name="TRISHA JAIPURIAR - 200932216" userId="S::trisha.jaipuriar@learner.manipal.edu::c53b16ca-55d3-4f25-a094-2358c6b01c72" providerId="AD" clId="Web-{063353A4-2E09-437D-BCD8-7B5C2B62A6BA}" dt="2022-03-20T03:30:17.445" v="0" actId="1076"/>
          <ac:picMkLst>
            <pc:docMk/>
            <pc:sldMk cId="1971020471" sldId="265"/>
            <ac:picMk id="6" creationId="{00000000-0000-0000-0000-000000000000}"/>
          </ac:picMkLst>
        </pc:picChg>
      </pc:sldChg>
      <pc:sldChg chg="modSp">
        <pc:chgData name="TRISHA JAIPURIAR - 200932216" userId="S::trisha.jaipuriar@learner.manipal.edu::c53b16ca-55d3-4f25-a094-2358c6b01c72" providerId="AD" clId="Web-{063353A4-2E09-437D-BCD8-7B5C2B62A6BA}" dt="2022-03-20T04:06:20.543" v="4" actId="20577"/>
        <pc:sldMkLst>
          <pc:docMk/>
          <pc:sldMk cId="1939106183" sldId="277"/>
        </pc:sldMkLst>
        <pc:spChg chg="mod">
          <ac:chgData name="TRISHA JAIPURIAR - 200932216" userId="S::trisha.jaipuriar@learner.manipal.edu::c53b16ca-55d3-4f25-a094-2358c6b01c72" providerId="AD" clId="Web-{063353A4-2E09-437D-BCD8-7B5C2B62A6BA}" dt="2022-03-20T04:06:20.543" v="4" actId="20577"/>
          <ac:spMkLst>
            <pc:docMk/>
            <pc:sldMk cId="1939106183" sldId="277"/>
            <ac:spMk id="3" creationId="{00000000-0000-0000-0000-000000000000}"/>
          </ac:spMkLst>
        </pc:spChg>
      </pc:sldChg>
    </pc:docChg>
  </pc:docChgLst>
  <pc:docChgLst>
    <pc:chgData name="CINDY MARIA REBELLO - 200932178" userId="S::cindy.rebello@learner.manipal.edu::24d229c7-7a6d-4b1f-87c2-a6e2ca5f14c2" providerId="AD" clId="Web-{88552AC1-CF02-4991-AD33-2F066ED55464}"/>
    <pc:docChg chg="modSld">
      <pc:chgData name="CINDY MARIA REBELLO - 200932178" userId="S::cindy.rebello@learner.manipal.edu::24d229c7-7a6d-4b1f-87c2-a6e2ca5f14c2" providerId="AD" clId="Web-{88552AC1-CF02-4991-AD33-2F066ED55464}" dt="2022-03-21T04:51:26.211" v="1" actId="1076"/>
      <pc:docMkLst>
        <pc:docMk/>
      </pc:docMkLst>
      <pc:sldChg chg="modSp">
        <pc:chgData name="CINDY MARIA REBELLO - 200932178" userId="S::cindy.rebello@learner.manipal.edu::24d229c7-7a6d-4b1f-87c2-a6e2ca5f14c2" providerId="AD" clId="Web-{88552AC1-CF02-4991-AD33-2F066ED55464}" dt="2022-03-21T04:51:26.211" v="1" actId="1076"/>
        <pc:sldMkLst>
          <pc:docMk/>
          <pc:sldMk cId="2027533914" sldId="335"/>
        </pc:sldMkLst>
        <pc:picChg chg="mod">
          <ac:chgData name="CINDY MARIA REBELLO - 200932178" userId="S::cindy.rebello@learner.manipal.edu::24d229c7-7a6d-4b1f-87c2-a6e2ca5f14c2" providerId="AD" clId="Web-{88552AC1-CF02-4991-AD33-2F066ED55464}" dt="2022-03-21T04:51:26.211" v="1" actId="1076"/>
          <ac:picMkLst>
            <pc:docMk/>
            <pc:sldMk cId="2027533914" sldId="335"/>
            <ac:picMk id="4" creationId="{00000000-0000-0000-0000-000000000000}"/>
          </ac:picMkLst>
        </pc:picChg>
      </pc:sldChg>
    </pc:docChg>
  </pc:docChgLst>
  <pc:docChgLst>
    <pc:chgData name="APOORV ANAND - 200932270" userId="S::apoorv.anand2@learner.manipal.edu::dba54cca-909b-457a-b5dc-9d8e9f5f960d" providerId="AD" clId="Web-{FB5D5AD5-7B5A-4338-8C3D-85C996D7D6B9}"/>
    <pc:docChg chg="modSld">
      <pc:chgData name="APOORV ANAND - 200932270" userId="S::apoorv.anand2@learner.manipal.edu::dba54cca-909b-457a-b5dc-9d8e9f5f960d" providerId="AD" clId="Web-{FB5D5AD5-7B5A-4338-8C3D-85C996D7D6B9}" dt="2022-03-21T04:22:45.686" v="0"/>
      <pc:docMkLst>
        <pc:docMk/>
      </pc:docMkLst>
      <pc:sldChg chg="delSp">
        <pc:chgData name="APOORV ANAND - 200932270" userId="S::apoorv.anand2@learner.manipal.edu::dba54cca-909b-457a-b5dc-9d8e9f5f960d" providerId="AD" clId="Web-{FB5D5AD5-7B5A-4338-8C3D-85C996D7D6B9}" dt="2022-03-21T04:22:45.686" v="0"/>
        <pc:sldMkLst>
          <pc:docMk/>
          <pc:sldMk cId="1237533500" sldId="300"/>
        </pc:sldMkLst>
        <pc:spChg chg="del">
          <ac:chgData name="APOORV ANAND - 200932270" userId="S::apoorv.anand2@learner.manipal.edu::dba54cca-909b-457a-b5dc-9d8e9f5f960d" providerId="AD" clId="Web-{FB5D5AD5-7B5A-4338-8C3D-85C996D7D6B9}" dt="2022-03-21T04:22:45.686" v="0"/>
          <ac:spMkLst>
            <pc:docMk/>
            <pc:sldMk cId="1237533500" sldId="300"/>
            <ac:spMk id="8" creationId="{ECB0C9B1-1546-6B8A-FE85-5BE6566C3329}"/>
          </ac:spMkLst>
        </pc:spChg>
      </pc:sldChg>
    </pc:docChg>
  </pc:docChgLst>
  <pc:docChgLst>
    <pc:chgData name="RONANKI BHANU SAMPATH 200932046" userId="22fece59-6961-4f70-88f9-c5754e25c223" providerId="ADAL" clId="{3A8D09FB-419C-254C-B92C-6AFDC7B88275}"/>
    <pc:docChg chg="addSld modSld modSection">
      <pc:chgData name="RONANKI BHANU SAMPATH 200932046" userId="22fece59-6961-4f70-88f9-c5754e25c223" providerId="ADAL" clId="{3A8D09FB-419C-254C-B92C-6AFDC7B88275}" dt="2022-03-30T04:50:47.924" v="4" actId="1076"/>
      <pc:docMkLst>
        <pc:docMk/>
      </pc:docMkLst>
      <pc:sldChg chg="addSp modSp">
        <pc:chgData name="RONANKI BHANU SAMPATH 200932046" userId="22fece59-6961-4f70-88f9-c5754e25c223" providerId="ADAL" clId="{3A8D09FB-419C-254C-B92C-6AFDC7B88275}" dt="2022-03-30T04:50:47.924" v="4" actId="1076"/>
        <pc:sldMkLst>
          <pc:docMk/>
          <pc:sldMk cId="1267574247" sldId="336"/>
        </pc:sldMkLst>
        <pc:picChg chg="add mod">
          <ac:chgData name="RONANKI BHANU SAMPATH 200932046" userId="22fece59-6961-4f70-88f9-c5754e25c223" providerId="ADAL" clId="{3A8D09FB-419C-254C-B92C-6AFDC7B88275}" dt="2022-03-30T04:50:47.924" v="4" actId="1076"/>
          <ac:picMkLst>
            <pc:docMk/>
            <pc:sldMk cId="1267574247" sldId="336"/>
            <ac:picMk id="4" creationId="{DA97A1EF-D5C7-AE4D-86D3-632F2A0EB6FA}"/>
          </ac:picMkLst>
        </pc:picChg>
      </pc:sldChg>
      <pc:sldChg chg="new">
        <pc:chgData name="RONANKI BHANU SAMPATH 200932046" userId="22fece59-6961-4f70-88f9-c5754e25c223" providerId="ADAL" clId="{3A8D09FB-419C-254C-B92C-6AFDC7B88275}" dt="2022-03-30T04:49:38.248" v="0" actId="680"/>
        <pc:sldMkLst>
          <pc:docMk/>
          <pc:sldMk cId="4073273097" sldId="409"/>
        </pc:sldMkLst>
      </pc:sldChg>
      <pc:sldChg chg="new">
        <pc:chgData name="RONANKI BHANU SAMPATH 200932046" userId="22fece59-6961-4f70-88f9-c5754e25c223" providerId="ADAL" clId="{3A8D09FB-419C-254C-B92C-6AFDC7B88275}" dt="2022-03-30T04:49:38.949" v="1" actId="680"/>
        <pc:sldMkLst>
          <pc:docMk/>
          <pc:sldMk cId="22536740" sldId="410"/>
        </pc:sldMkLst>
      </pc:sldChg>
      <pc:sldChg chg="new">
        <pc:chgData name="RONANKI BHANU SAMPATH 200932046" userId="22fece59-6961-4f70-88f9-c5754e25c223" providerId="ADAL" clId="{3A8D09FB-419C-254C-B92C-6AFDC7B88275}" dt="2022-03-30T04:49:39.625" v="2" actId="680"/>
        <pc:sldMkLst>
          <pc:docMk/>
          <pc:sldMk cId="1390750169" sldId="411"/>
        </pc:sldMkLst>
      </pc:sldChg>
    </pc:docChg>
  </pc:docChgLst>
  <pc:docChgLst>
    <pc:chgData name="PRATIK DASH - 200932070" userId="S::pratik.dash@learner.manipal.edu::642a039b-7a44-4543-b451-052b3de7396c" providerId="AD" clId="Web-{844AC214-F3FD-457C-8CEC-8DCC89374AFA}"/>
    <pc:docChg chg="modSld">
      <pc:chgData name="PRATIK DASH - 200932070" userId="S::pratik.dash@learner.manipal.edu::642a039b-7a44-4543-b451-052b3de7396c" providerId="AD" clId="Web-{844AC214-F3FD-457C-8CEC-8DCC89374AFA}" dt="2022-03-20T05:51:25.466" v="3"/>
      <pc:docMkLst>
        <pc:docMk/>
      </pc:docMkLst>
      <pc:sldChg chg="delSp modSp">
        <pc:chgData name="PRATIK DASH - 200932070" userId="S::pratik.dash@learner.manipal.edu::642a039b-7a44-4543-b451-052b3de7396c" providerId="AD" clId="Web-{844AC214-F3FD-457C-8CEC-8DCC89374AFA}" dt="2022-03-20T05:51:25.466" v="3"/>
        <pc:sldMkLst>
          <pc:docMk/>
          <pc:sldMk cId="2548523682" sldId="323"/>
        </pc:sldMkLst>
        <pc:spChg chg="del mod">
          <ac:chgData name="PRATIK DASH - 200932070" userId="S::pratik.dash@learner.manipal.edu::642a039b-7a44-4543-b451-052b3de7396c" providerId="AD" clId="Web-{844AC214-F3FD-457C-8CEC-8DCC89374AFA}" dt="2022-03-20T05:51:25.466" v="3"/>
          <ac:spMkLst>
            <pc:docMk/>
            <pc:sldMk cId="2548523682" sldId="323"/>
            <ac:spMk id="5" creationId="{6D93CB75-094C-E232-CA9C-8507162C2DD5}"/>
          </ac:spMkLst>
        </pc:spChg>
        <pc:picChg chg="mod">
          <ac:chgData name="PRATIK DASH - 200932070" userId="S::pratik.dash@learner.manipal.edu::642a039b-7a44-4543-b451-052b3de7396c" providerId="AD" clId="Web-{844AC214-F3FD-457C-8CEC-8DCC89374AFA}" dt="2022-03-20T05:51:18.138" v="1" actId="1076"/>
          <ac:picMkLst>
            <pc:docMk/>
            <pc:sldMk cId="2548523682" sldId="323"/>
            <ac:picMk id="3" creationId="{00000000-0000-0000-0000-000000000000}"/>
          </ac:picMkLst>
        </pc:picChg>
      </pc:sldChg>
    </pc:docChg>
  </pc:docChgLst>
  <pc:docChgLst>
    <pc:chgData name="SAKSHI NITIN NAIK - 200932208" userId="S::sakshi.naik@learner.manipal.edu::deeac3fe-72ae-41d4-95a1-e7580fa7c5b8" providerId="AD" clId="Web-{8AA2F031-AA05-49E6-B85D-6A971E31CB17}"/>
    <pc:docChg chg="modSld">
      <pc:chgData name="SAKSHI NITIN NAIK - 200932208" userId="S::sakshi.naik@learner.manipal.edu::deeac3fe-72ae-41d4-95a1-e7580fa7c5b8" providerId="AD" clId="Web-{8AA2F031-AA05-49E6-B85D-6A971E31CB17}" dt="2022-03-20T14:01:37.827" v="0" actId="1076"/>
      <pc:docMkLst>
        <pc:docMk/>
      </pc:docMkLst>
      <pc:sldChg chg="modSp">
        <pc:chgData name="SAKSHI NITIN NAIK - 200932208" userId="S::sakshi.naik@learner.manipal.edu::deeac3fe-72ae-41d4-95a1-e7580fa7c5b8" providerId="AD" clId="Web-{8AA2F031-AA05-49E6-B85D-6A971E31CB17}" dt="2022-03-20T14:01:37.827" v="0" actId="1076"/>
        <pc:sldMkLst>
          <pc:docMk/>
          <pc:sldMk cId="1711273459" sldId="328"/>
        </pc:sldMkLst>
        <pc:picChg chg="mod">
          <ac:chgData name="SAKSHI NITIN NAIK - 200932208" userId="S::sakshi.naik@learner.manipal.edu::deeac3fe-72ae-41d4-95a1-e7580fa7c5b8" providerId="AD" clId="Web-{8AA2F031-AA05-49E6-B85D-6A971E31CB17}" dt="2022-03-20T14:01:37.827" v="0" actId="1076"/>
          <ac:picMkLst>
            <pc:docMk/>
            <pc:sldMk cId="1711273459" sldId="328"/>
            <ac:picMk id="3" creationId="{00000000-0000-0000-0000-000000000000}"/>
          </ac:picMkLst>
        </pc:picChg>
      </pc:sldChg>
    </pc:docChg>
  </pc:docChgLst>
  <pc:docChgLst>
    <pc:chgData name="MRIDUL GUPTA - 200932180" userId="S::mridul.gupta@learner.manipal.edu::ba1e6277-ef80-4cba-939b-3982d436a355" providerId="AD" clId="Web-{52FC734B-493F-4B75-B0CF-D2C9C4223FD0}"/>
    <pc:docChg chg="modSld">
      <pc:chgData name="MRIDUL GUPTA - 200932180" userId="S::mridul.gupta@learner.manipal.edu::ba1e6277-ef80-4cba-939b-3982d436a355" providerId="AD" clId="Web-{52FC734B-493F-4B75-B0CF-D2C9C4223FD0}" dt="2022-03-21T03:51:40.390" v="2" actId="1076"/>
      <pc:docMkLst>
        <pc:docMk/>
      </pc:docMkLst>
      <pc:sldChg chg="addSp">
        <pc:chgData name="MRIDUL GUPTA - 200932180" userId="S::mridul.gupta@learner.manipal.edu::ba1e6277-ef80-4cba-939b-3982d436a355" providerId="AD" clId="Web-{52FC734B-493F-4B75-B0CF-D2C9C4223FD0}" dt="2022-03-21T03:49:14.090" v="0"/>
        <pc:sldMkLst>
          <pc:docMk/>
          <pc:sldMk cId="2162899352" sldId="304"/>
        </pc:sldMkLst>
        <pc:spChg chg="add">
          <ac:chgData name="MRIDUL GUPTA - 200932180" userId="S::mridul.gupta@learner.manipal.edu::ba1e6277-ef80-4cba-939b-3982d436a355" providerId="AD" clId="Web-{52FC734B-493F-4B75-B0CF-D2C9C4223FD0}" dt="2022-03-21T03:49:14.090" v="0"/>
          <ac:spMkLst>
            <pc:docMk/>
            <pc:sldMk cId="2162899352" sldId="304"/>
            <ac:spMk id="8" creationId="{F225B845-4ECD-64FD-9914-74A062AC4F0C}"/>
          </ac:spMkLst>
        </pc:spChg>
      </pc:sldChg>
      <pc:sldChg chg="modSp">
        <pc:chgData name="MRIDUL GUPTA - 200932180" userId="S::mridul.gupta@learner.manipal.edu::ba1e6277-ef80-4cba-939b-3982d436a355" providerId="AD" clId="Web-{52FC734B-493F-4B75-B0CF-D2C9C4223FD0}" dt="2022-03-21T03:51:40.390" v="2" actId="1076"/>
        <pc:sldMkLst>
          <pc:docMk/>
          <pc:sldMk cId="3472948264" sldId="311"/>
        </pc:sldMkLst>
        <pc:picChg chg="mod">
          <ac:chgData name="MRIDUL GUPTA - 200932180" userId="S::mridul.gupta@learner.manipal.edu::ba1e6277-ef80-4cba-939b-3982d436a355" providerId="AD" clId="Web-{52FC734B-493F-4B75-B0CF-D2C9C4223FD0}" dt="2022-03-21T03:51:40.390" v="2" actId="1076"/>
          <ac:picMkLst>
            <pc:docMk/>
            <pc:sldMk cId="3472948264" sldId="311"/>
            <ac:picMk id="4" creationId="{00000000-0000-0000-0000-000000000000}"/>
          </ac:picMkLst>
        </pc:picChg>
      </pc:sldChg>
    </pc:docChg>
  </pc:docChgLst>
  <pc:docChgLst>
    <pc:chgData name="ANUJ BARAL - 200932014" userId="S::anuj.baral@learner.manipal.edu::ed0de7c2-a4a1-453e-9b93-371ce92aaca4" providerId="AD" clId="Web-{D2948E29-4FD4-4997-AFEA-8F0FF58868DB}"/>
    <pc:docChg chg="modSld">
      <pc:chgData name="ANUJ BARAL - 200932014" userId="S::anuj.baral@learner.manipal.edu::ed0de7c2-a4a1-453e-9b93-371ce92aaca4" providerId="AD" clId="Web-{D2948E29-4FD4-4997-AFEA-8F0FF58868DB}" dt="2022-03-20T03:38:13.372" v="0"/>
      <pc:docMkLst>
        <pc:docMk/>
      </pc:docMkLst>
      <pc:sldChg chg="addSp">
        <pc:chgData name="ANUJ BARAL - 200932014" userId="S::anuj.baral@learner.manipal.edu::ed0de7c2-a4a1-453e-9b93-371ce92aaca4" providerId="AD" clId="Web-{D2948E29-4FD4-4997-AFEA-8F0FF58868DB}" dt="2022-03-20T03:38:13.372" v="0"/>
        <pc:sldMkLst>
          <pc:docMk/>
          <pc:sldMk cId="571154775" sldId="278"/>
        </pc:sldMkLst>
        <pc:spChg chg="add">
          <ac:chgData name="ANUJ BARAL - 200932014" userId="S::anuj.baral@learner.manipal.edu::ed0de7c2-a4a1-453e-9b93-371ce92aaca4" providerId="AD" clId="Web-{D2948E29-4FD4-4997-AFEA-8F0FF58868DB}" dt="2022-03-20T03:38:13.372" v="0"/>
          <ac:spMkLst>
            <pc:docMk/>
            <pc:sldMk cId="571154775" sldId="278"/>
            <ac:spMk id="6" creationId="{8F1F8E6B-9738-4FE6-863F-DB648EC30900}"/>
          </ac:spMkLst>
        </pc:spChg>
      </pc:sldChg>
    </pc:docChg>
  </pc:docChgLst>
  <pc:docChgLst>
    <pc:chgData name="JAHNAVI VELLANKI - 200932262" userId="S::jahnavi.vellanki@learner.manipal.edu::611def01-ca17-4f33-9c37-065ac25725ef" providerId="AD" clId="Web-{86C0844A-2A40-454E-848C-D1CE8382181A}"/>
    <pc:docChg chg="addSld delSld modSection">
      <pc:chgData name="JAHNAVI VELLANKI - 200932262" userId="S::jahnavi.vellanki@learner.manipal.edu::611def01-ca17-4f33-9c37-065ac25725ef" providerId="AD" clId="Web-{86C0844A-2A40-454E-848C-D1CE8382181A}" dt="2022-03-20T12:05:43.949" v="3"/>
      <pc:docMkLst>
        <pc:docMk/>
      </pc:docMkLst>
      <pc:sldChg chg="new del">
        <pc:chgData name="JAHNAVI VELLANKI - 200932262" userId="S::jahnavi.vellanki@learner.manipal.edu::611def01-ca17-4f33-9c37-065ac25725ef" providerId="AD" clId="Web-{86C0844A-2A40-454E-848C-D1CE8382181A}" dt="2022-03-20T12:05:43.949" v="3"/>
        <pc:sldMkLst>
          <pc:docMk/>
          <pc:sldMk cId="612671556" sldId="409"/>
        </pc:sldMkLst>
      </pc:sldChg>
      <pc:sldChg chg="new del">
        <pc:chgData name="JAHNAVI VELLANKI - 200932262" userId="S::jahnavi.vellanki@learner.manipal.edu::611def01-ca17-4f33-9c37-065ac25725ef" providerId="AD" clId="Web-{86C0844A-2A40-454E-848C-D1CE8382181A}" dt="2022-03-20T12:05:43.027" v="2"/>
        <pc:sldMkLst>
          <pc:docMk/>
          <pc:sldMk cId="176181896" sldId="410"/>
        </pc:sldMkLst>
      </pc:sldChg>
    </pc:docChg>
  </pc:docChgLst>
  <pc:docChgLst>
    <pc:chgData name="SAMARTH VASANT SRIVASTAVA - 200932138" userId="S::samarth.srivastava@learner.manipal.edu::9038b066-b6c5-43f9-b71c-01b91928719d" providerId="AD" clId="Web-{2CD8C999-B29C-4A7A-8529-98455D542B28}"/>
    <pc:docChg chg="modSld">
      <pc:chgData name="SAMARTH VASANT SRIVASTAVA - 200932138" userId="S::samarth.srivastava@learner.manipal.edu::9038b066-b6c5-43f9-b71c-01b91928719d" providerId="AD" clId="Web-{2CD8C999-B29C-4A7A-8529-98455D542B28}" dt="2022-03-19T11:34:38.360" v="1" actId="1076"/>
      <pc:docMkLst>
        <pc:docMk/>
      </pc:docMkLst>
      <pc:sldChg chg="addSp modSp">
        <pc:chgData name="SAMARTH VASANT SRIVASTAVA - 200932138" userId="S::samarth.srivastava@learner.manipal.edu::9038b066-b6c5-43f9-b71c-01b91928719d" providerId="AD" clId="Web-{2CD8C999-B29C-4A7A-8529-98455D542B28}" dt="2022-03-19T11:34:38.360" v="1" actId="1076"/>
        <pc:sldMkLst>
          <pc:docMk/>
          <pc:sldMk cId="268025169" sldId="305"/>
        </pc:sldMkLst>
        <pc:spChg chg="add mod">
          <ac:chgData name="SAMARTH VASANT SRIVASTAVA - 200932138" userId="S::samarth.srivastava@learner.manipal.edu::9038b066-b6c5-43f9-b71c-01b91928719d" providerId="AD" clId="Web-{2CD8C999-B29C-4A7A-8529-98455D542B28}" dt="2022-03-19T11:34:38.360" v="1" actId="1076"/>
          <ac:spMkLst>
            <pc:docMk/>
            <pc:sldMk cId="268025169" sldId="305"/>
            <ac:spMk id="7" creationId="{10848802-4A47-4E01-8884-2D865C6C6293}"/>
          </ac:spMkLst>
        </pc:spChg>
      </pc:sldChg>
    </pc:docChg>
  </pc:docChgLst>
  <pc:docChgLst>
    <pc:chgData name="KOPPULA SRI VAISHNAVI - 200932258" userId="S::koppula.vaishnavi@learner.manipal.edu::8d2836d8-1319-4647-9e40-9ac82024094d" providerId="AD" clId="Web-{0D254CC4-80B9-41F9-A407-734E9875F28B}"/>
    <pc:docChg chg="modSld">
      <pc:chgData name="KOPPULA SRI VAISHNAVI - 200932258" userId="S::koppula.vaishnavi@learner.manipal.edu::8d2836d8-1319-4647-9e40-9ac82024094d" providerId="AD" clId="Web-{0D254CC4-80B9-41F9-A407-734E9875F28B}" dt="2022-03-21T00:36:48.249" v="0" actId="14100"/>
      <pc:docMkLst>
        <pc:docMk/>
      </pc:docMkLst>
      <pc:sldChg chg="modSp">
        <pc:chgData name="KOPPULA SRI VAISHNAVI - 200932258" userId="S::koppula.vaishnavi@learner.manipal.edu::8d2836d8-1319-4647-9e40-9ac82024094d" providerId="AD" clId="Web-{0D254CC4-80B9-41F9-A407-734E9875F28B}" dt="2022-03-21T00:36:48.249" v="0" actId="14100"/>
        <pc:sldMkLst>
          <pc:docMk/>
          <pc:sldMk cId="2817002408" sldId="264"/>
        </pc:sldMkLst>
        <pc:picChg chg="mod">
          <ac:chgData name="KOPPULA SRI VAISHNAVI - 200932258" userId="S::koppula.vaishnavi@learner.manipal.edu::8d2836d8-1319-4647-9e40-9ac82024094d" providerId="AD" clId="Web-{0D254CC4-80B9-41F9-A407-734E9875F28B}" dt="2022-03-21T00:36:48.249" v="0" actId="14100"/>
          <ac:picMkLst>
            <pc:docMk/>
            <pc:sldMk cId="2817002408" sldId="264"/>
            <ac:picMk id="5" creationId="{00000000-0000-0000-0000-000000000000}"/>
          </ac:picMkLst>
        </pc:picChg>
      </pc:sldChg>
    </pc:docChg>
  </pc:docChgLst>
  <pc:docChgLst>
    <pc:chgData name="SUPREET CHOUDHARI - 200932304" userId="S::supreet.choudhari@learner.manipal.edu::9346c22f-1b5c-4e9c-9ade-2d862f08e3e5" providerId="AD" clId="Web-{87F5FB2B-8FCF-4627-B5BB-CF17B00BD2E5}"/>
    <pc:docChg chg="modSld">
      <pc:chgData name="SUPREET CHOUDHARI - 200932304" userId="S::supreet.choudhari@learner.manipal.edu::9346c22f-1b5c-4e9c-9ade-2d862f08e3e5" providerId="AD" clId="Web-{87F5FB2B-8FCF-4627-B5BB-CF17B00BD2E5}" dt="2022-03-20T15:52:29.306" v="2" actId="1076"/>
      <pc:docMkLst>
        <pc:docMk/>
      </pc:docMkLst>
      <pc:sldChg chg="modSp">
        <pc:chgData name="SUPREET CHOUDHARI - 200932304" userId="S::supreet.choudhari@learner.manipal.edu::9346c22f-1b5c-4e9c-9ade-2d862f08e3e5" providerId="AD" clId="Web-{87F5FB2B-8FCF-4627-B5BB-CF17B00BD2E5}" dt="2022-03-20T15:30:32.261" v="0" actId="1076"/>
        <pc:sldMkLst>
          <pc:docMk/>
          <pc:sldMk cId="480649957" sldId="269"/>
        </pc:sldMkLst>
        <pc:picChg chg="mod">
          <ac:chgData name="SUPREET CHOUDHARI - 200932304" userId="S::supreet.choudhari@learner.manipal.edu::9346c22f-1b5c-4e9c-9ade-2d862f08e3e5" providerId="AD" clId="Web-{87F5FB2B-8FCF-4627-B5BB-CF17B00BD2E5}" dt="2022-03-20T15:30:32.261" v="0" actId="1076"/>
          <ac:picMkLst>
            <pc:docMk/>
            <pc:sldMk cId="480649957" sldId="269"/>
            <ac:picMk id="5" creationId="{00000000-0000-0000-0000-000000000000}"/>
          </ac:picMkLst>
        </pc:picChg>
      </pc:sldChg>
      <pc:sldChg chg="modSp">
        <pc:chgData name="SUPREET CHOUDHARI - 200932304" userId="S::supreet.choudhari@learner.manipal.edu::9346c22f-1b5c-4e9c-9ade-2d862f08e3e5" providerId="AD" clId="Web-{87F5FB2B-8FCF-4627-B5BB-CF17B00BD2E5}" dt="2022-03-20T15:52:29.306" v="2" actId="1076"/>
        <pc:sldMkLst>
          <pc:docMk/>
          <pc:sldMk cId="2070147176" sldId="275"/>
        </pc:sldMkLst>
        <pc:spChg chg="mod">
          <ac:chgData name="SUPREET CHOUDHARI - 200932304" userId="S::supreet.choudhari@learner.manipal.edu::9346c22f-1b5c-4e9c-9ade-2d862f08e3e5" providerId="AD" clId="Web-{87F5FB2B-8FCF-4627-B5BB-CF17B00BD2E5}" dt="2022-03-20T15:52:29.306" v="2" actId="1076"/>
          <ac:spMkLst>
            <pc:docMk/>
            <pc:sldMk cId="2070147176" sldId="275"/>
            <ac:spMk id="8" creationId="{00000000-0000-0000-0000-000000000000}"/>
          </ac:spMkLst>
        </pc:spChg>
        <pc:picChg chg="mod">
          <ac:chgData name="SUPREET CHOUDHARI - 200932304" userId="S::supreet.choudhari@learner.manipal.edu::9346c22f-1b5c-4e9c-9ade-2d862f08e3e5" providerId="AD" clId="Web-{87F5FB2B-8FCF-4627-B5BB-CF17B00BD2E5}" dt="2022-03-20T15:51:48.961" v="1" actId="1076"/>
          <ac:picMkLst>
            <pc:docMk/>
            <pc:sldMk cId="2070147176" sldId="275"/>
            <ac:picMk id="6" creationId="{00000000-0000-0000-0000-000000000000}"/>
          </ac:picMkLst>
        </pc:picChg>
      </pc:sldChg>
    </pc:docChg>
  </pc:docChgLst>
  <pc:docChgLst>
    <pc:chgData name="PRATIK DASH - 200932070" userId="S::pratik.dash@learner.manipal.edu::642a039b-7a44-4543-b451-052b3de7396c" providerId="AD" clId="Web-{42FFAC76-7AC1-4A63-8452-CFBD96A12B19}"/>
    <pc:docChg chg="modSld">
      <pc:chgData name="PRATIK DASH - 200932070" userId="S::pratik.dash@learner.manipal.edu::642a039b-7a44-4543-b451-052b3de7396c" providerId="AD" clId="Web-{42FFAC76-7AC1-4A63-8452-CFBD96A12B19}" dt="2022-03-20T11:55:35.594" v="1"/>
      <pc:docMkLst>
        <pc:docMk/>
      </pc:docMkLst>
      <pc:sldChg chg="addSp delSp">
        <pc:chgData name="PRATIK DASH - 200932070" userId="S::pratik.dash@learner.manipal.edu::642a039b-7a44-4543-b451-052b3de7396c" providerId="AD" clId="Web-{42FFAC76-7AC1-4A63-8452-CFBD96A12B19}" dt="2022-03-20T11:55:35.594" v="1"/>
        <pc:sldMkLst>
          <pc:docMk/>
          <pc:sldMk cId="2406169569" sldId="307"/>
        </pc:sldMkLst>
        <pc:spChg chg="add del">
          <ac:chgData name="PRATIK DASH - 200932070" userId="S::pratik.dash@learner.manipal.edu::642a039b-7a44-4543-b451-052b3de7396c" providerId="AD" clId="Web-{42FFAC76-7AC1-4A63-8452-CFBD96A12B19}" dt="2022-03-20T11:55:35.594" v="1"/>
          <ac:spMkLst>
            <pc:docMk/>
            <pc:sldMk cId="2406169569" sldId="307"/>
            <ac:spMk id="5" creationId="{18F8BCDA-D4F7-42D0-91AA-938A70189901}"/>
          </ac:spMkLst>
        </pc:spChg>
      </pc:sldChg>
    </pc:docChg>
  </pc:docChgLst>
  <pc:docChgLst>
    <pc:chgData name="PRATIK DASH - 200932070" userId="S::pratik.dash@learner.manipal.edu::642a039b-7a44-4543-b451-052b3de7396c" providerId="AD" clId="Web-{1E95D94A-C88D-47E9-9D35-3901025B9C4A}"/>
    <pc:docChg chg="modSld">
      <pc:chgData name="PRATIK DASH - 200932070" userId="S::pratik.dash@learner.manipal.edu::642a039b-7a44-4543-b451-052b3de7396c" providerId="AD" clId="Web-{1E95D94A-C88D-47E9-9D35-3901025B9C4A}" dt="2022-03-19T06:20:04.573" v="2" actId="1076"/>
      <pc:docMkLst>
        <pc:docMk/>
      </pc:docMkLst>
      <pc:sldChg chg="modSp">
        <pc:chgData name="PRATIK DASH - 200932070" userId="S::pratik.dash@learner.manipal.edu::642a039b-7a44-4543-b451-052b3de7396c" providerId="AD" clId="Web-{1E95D94A-C88D-47E9-9D35-3901025B9C4A}" dt="2022-03-19T06:20:04.573" v="2" actId="1076"/>
        <pc:sldMkLst>
          <pc:docMk/>
          <pc:sldMk cId="2070147176" sldId="275"/>
        </pc:sldMkLst>
        <pc:picChg chg="mod">
          <ac:chgData name="PRATIK DASH - 200932070" userId="S::pratik.dash@learner.manipal.edu::642a039b-7a44-4543-b451-052b3de7396c" providerId="AD" clId="Web-{1E95D94A-C88D-47E9-9D35-3901025B9C4A}" dt="2022-03-19T06:20:04.573" v="2" actId="1076"/>
          <ac:picMkLst>
            <pc:docMk/>
            <pc:sldMk cId="2070147176" sldId="275"/>
            <ac:picMk id="5" creationId="{00000000-0000-0000-0000-000000000000}"/>
          </ac:picMkLst>
        </pc:picChg>
      </pc:sldChg>
    </pc:docChg>
  </pc:docChgLst>
  <pc:docChgLst>
    <pc:chgData name="PRATAPA NAGA SIVA SURYA - 200932068" userId="S::pratapa.surya@learner.manipal.edu::c53522d4-9a01-4386-a7f6-82f2dfbe0a52" providerId="AD" clId="Web-{1E8C58BD-0821-48C3-B530-32F376FE307B}"/>
    <pc:docChg chg="delSld modSection">
      <pc:chgData name="PRATAPA NAGA SIVA SURYA - 200932068" userId="S::pratapa.surya@learner.manipal.edu::c53522d4-9a01-4386-a7f6-82f2dfbe0a52" providerId="AD" clId="Web-{1E8C58BD-0821-48C3-B530-32F376FE307B}" dt="2022-03-28T03:06:13.866" v="0"/>
      <pc:docMkLst>
        <pc:docMk/>
      </pc:docMkLst>
      <pc:sldChg chg="del">
        <pc:chgData name="PRATAPA NAGA SIVA SURYA - 200932068" userId="S::pratapa.surya@learner.manipal.edu::c53522d4-9a01-4386-a7f6-82f2dfbe0a52" providerId="AD" clId="Web-{1E8C58BD-0821-48C3-B530-32F376FE307B}" dt="2022-03-28T03:06:13.866" v="0"/>
        <pc:sldMkLst>
          <pc:docMk/>
          <pc:sldMk cId="3788999256" sldId="272"/>
        </pc:sldMkLst>
      </pc:sldChg>
    </pc:docChg>
  </pc:docChgLst>
  <pc:docChgLst>
    <pc:chgData name="AKSHIT GAURAV - 200932118" userId="S::akshit.gaurav@learner.manipal.edu::80a12aef-8f6b-4cc1-876c-df6b7917ac22" providerId="AD" clId="Web-{F04DFFAA-03FC-4E99-84D8-0A7D55F61F13}"/>
    <pc:docChg chg="addSld delSld modSld modSection">
      <pc:chgData name="AKSHIT GAURAV - 200932118" userId="S::akshit.gaurav@learner.manipal.edu::80a12aef-8f6b-4cc1-876c-df6b7917ac22" providerId="AD" clId="Web-{F04DFFAA-03FC-4E99-84D8-0A7D55F61F13}" dt="2022-03-20T13:27:34.430" v="7"/>
      <pc:docMkLst>
        <pc:docMk/>
      </pc:docMkLst>
      <pc:sldChg chg="modSp">
        <pc:chgData name="AKSHIT GAURAV - 200932118" userId="S::akshit.gaurav@learner.manipal.edu::80a12aef-8f6b-4cc1-876c-df6b7917ac22" providerId="AD" clId="Web-{F04DFFAA-03FC-4E99-84D8-0A7D55F61F13}" dt="2022-03-20T10:32:40.553" v="1" actId="1076"/>
        <pc:sldMkLst>
          <pc:docMk/>
          <pc:sldMk cId="1314069951" sldId="274"/>
        </pc:sldMkLst>
        <pc:picChg chg="mod">
          <ac:chgData name="AKSHIT GAURAV - 200932118" userId="S::akshit.gaurav@learner.manipal.edu::80a12aef-8f6b-4cc1-876c-df6b7917ac22" providerId="AD" clId="Web-{F04DFFAA-03FC-4E99-84D8-0A7D55F61F13}" dt="2022-03-20T10:32:40.553" v="1" actId="1076"/>
          <ac:picMkLst>
            <pc:docMk/>
            <pc:sldMk cId="1314069951" sldId="274"/>
            <ac:picMk id="5" creationId="{00000000-0000-0000-0000-000000000000}"/>
          </ac:picMkLst>
        </pc:picChg>
      </pc:sldChg>
      <pc:sldChg chg="modSp">
        <pc:chgData name="AKSHIT GAURAV - 200932118" userId="S::akshit.gaurav@learner.manipal.edu::80a12aef-8f6b-4cc1-876c-df6b7917ac22" providerId="AD" clId="Web-{F04DFFAA-03FC-4E99-84D8-0A7D55F61F13}" dt="2022-03-20T10:43:06.756" v="3" actId="20577"/>
        <pc:sldMkLst>
          <pc:docMk/>
          <pc:sldMk cId="1939106183" sldId="277"/>
        </pc:sldMkLst>
        <pc:spChg chg="mod">
          <ac:chgData name="AKSHIT GAURAV - 200932118" userId="S::akshit.gaurav@learner.manipal.edu::80a12aef-8f6b-4cc1-876c-df6b7917ac22" providerId="AD" clId="Web-{F04DFFAA-03FC-4E99-84D8-0A7D55F61F13}" dt="2022-03-20T10:43:06.756" v="3" actId="20577"/>
          <ac:spMkLst>
            <pc:docMk/>
            <pc:sldMk cId="1939106183" sldId="277"/>
            <ac:spMk id="3" creationId="{00000000-0000-0000-0000-000000000000}"/>
          </ac:spMkLst>
        </pc:spChg>
      </pc:sldChg>
      <pc:sldChg chg="modSp">
        <pc:chgData name="AKSHIT GAURAV - 200932118" userId="S::akshit.gaurav@learner.manipal.edu::80a12aef-8f6b-4cc1-876c-df6b7917ac22" providerId="AD" clId="Web-{F04DFFAA-03FC-4E99-84D8-0A7D55F61F13}" dt="2022-03-20T10:55:29.117" v="5" actId="1076"/>
        <pc:sldMkLst>
          <pc:docMk/>
          <pc:sldMk cId="3293895511" sldId="282"/>
        </pc:sldMkLst>
        <pc:picChg chg="mod">
          <ac:chgData name="AKSHIT GAURAV - 200932118" userId="S::akshit.gaurav@learner.manipal.edu::80a12aef-8f6b-4cc1-876c-df6b7917ac22" providerId="AD" clId="Web-{F04DFFAA-03FC-4E99-84D8-0A7D55F61F13}" dt="2022-03-20T10:55:29.117" v="5" actId="1076"/>
          <ac:picMkLst>
            <pc:docMk/>
            <pc:sldMk cId="3293895511" sldId="282"/>
            <ac:picMk id="5" creationId="{00000000-0000-0000-0000-000000000000}"/>
          </ac:picMkLst>
        </pc:picChg>
      </pc:sldChg>
      <pc:sldChg chg="add del">
        <pc:chgData name="AKSHIT GAURAV - 200932118" userId="S::akshit.gaurav@learner.manipal.edu::80a12aef-8f6b-4cc1-876c-df6b7917ac22" providerId="AD" clId="Web-{F04DFFAA-03FC-4E99-84D8-0A7D55F61F13}" dt="2022-03-20T13:27:34.430" v="7"/>
        <pc:sldMkLst>
          <pc:docMk/>
          <pc:sldMk cId="845377261" sldId="333"/>
        </pc:sldMkLst>
      </pc:sldChg>
    </pc:docChg>
  </pc:docChgLst>
  <pc:docChgLst>
    <pc:chgData name="KOPPULA SRI VAISHNAVI - 200932258" userId="S::koppula.vaishnavi@learner.manipal.edu::8d2836d8-1319-4647-9e40-9ac82024094d" providerId="AD" clId="Web-{D9573A4F-5EF9-467B-BEF2-0C15E37EADAF}"/>
    <pc:docChg chg="modSld">
      <pc:chgData name="KOPPULA SRI VAISHNAVI - 200932258" userId="S::koppula.vaishnavi@learner.manipal.edu::8d2836d8-1319-4647-9e40-9ac82024094d" providerId="AD" clId="Web-{D9573A4F-5EF9-467B-BEF2-0C15E37EADAF}" dt="2022-03-20T13:40:02.706" v="2" actId="14100"/>
      <pc:docMkLst>
        <pc:docMk/>
      </pc:docMkLst>
      <pc:sldChg chg="modSp">
        <pc:chgData name="KOPPULA SRI VAISHNAVI - 200932258" userId="S::koppula.vaishnavi@learner.manipal.edu::8d2836d8-1319-4647-9e40-9ac82024094d" providerId="AD" clId="Web-{D9573A4F-5EF9-467B-BEF2-0C15E37EADAF}" dt="2022-03-20T13:40:02.706" v="2" actId="14100"/>
        <pc:sldMkLst>
          <pc:docMk/>
          <pc:sldMk cId="4017175606" sldId="303"/>
        </pc:sldMkLst>
        <pc:picChg chg="mod">
          <ac:chgData name="KOPPULA SRI VAISHNAVI - 200932258" userId="S::koppula.vaishnavi@learner.manipal.edu::8d2836d8-1319-4647-9e40-9ac82024094d" providerId="AD" clId="Web-{D9573A4F-5EF9-467B-BEF2-0C15E37EADAF}" dt="2022-03-20T13:39:39.377" v="0" actId="14100"/>
          <ac:picMkLst>
            <pc:docMk/>
            <pc:sldMk cId="4017175606" sldId="303"/>
            <ac:picMk id="3" creationId="{00000000-0000-0000-0000-000000000000}"/>
          </ac:picMkLst>
        </pc:picChg>
        <pc:picChg chg="mod">
          <ac:chgData name="KOPPULA SRI VAISHNAVI - 200932258" userId="S::koppula.vaishnavi@learner.manipal.edu::8d2836d8-1319-4647-9e40-9ac82024094d" providerId="AD" clId="Web-{D9573A4F-5EF9-467B-BEF2-0C15E37EADAF}" dt="2022-03-20T13:40:02.706" v="2" actId="14100"/>
          <ac:picMkLst>
            <pc:docMk/>
            <pc:sldMk cId="4017175606" sldId="303"/>
            <ac:picMk id="4" creationId="{00000000-0000-0000-0000-000000000000}"/>
          </ac:picMkLst>
        </pc:picChg>
      </pc:sldChg>
    </pc:docChg>
  </pc:docChgLst>
  <pc:docChgLst>
    <pc:chgData name="MRIDUL GUPTA - 200932180" userId="S::mridul.gupta@learner.manipal.edu::ba1e6277-ef80-4cba-939b-3982d436a355" providerId="AD" clId="Web-{2E1E1447-B66E-447C-AF4B-B2DF8FAB654E}"/>
    <pc:docChg chg="modSld">
      <pc:chgData name="MRIDUL GUPTA - 200932180" userId="S::mridul.gupta@learner.manipal.edu::ba1e6277-ef80-4cba-939b-3982d436a355" providerId="AD" clId="Web-{2E1E1447-B66E-447C-AF4B-B2DF8FAB654E}" dt="2022-03-19T09:21:15.670" v="0" actId="1076"/>
      <pc:docMkLst>
        <pc:docMk/>
      </pc:docMkLst>
      <pc:sldChg chg="modSp">
        <pc:chgData name="MRIDUL GUPTA - 200932180" userId="S::mridul.gupta@learner.manipal.edu::ba1e6277-ef80-4cba-939b-3982d436a355" providerId="AD" clId="Web-{2E1E1447-B66E-447C-AF4B-B2DF8FAB654E}" dt="2022-03-19T09:21:15.670" v="0" actId="1076"/>
        <pc:sldMkLst>
          <pc:docMk/>
          <pc:sldMk cId="268025169" sldId="305"/>
        </pc:sldMkLst>
        <pc:picChg chg="mod">
          <ac:chgData name="MRIDUL GUPTA - 200932180" userId="S::mridul.gupta@learner.manipal.edu::ba1e6277-ef80-4cba-939b-3982d436a355" providerId="AD" clId="Web-{2E1E1447-B66E-447C-AF4B-B2DF8FAB654E}" dt="2022-03-19T09:21:15.670" v="0" actId="1076"/>
          <ac:picMkLst>
            <pc:docMk/>
            <pc:sldMk cId="268025169" sldId="305"/>
            <ac:picMk id="4" creationId="{00000000-0000-0000-0000-000000000000}"/>
          </ac:picMkLst>
        </pc:picChg>
      </pc:sldChg>
    </pc:docChg>
  </pc:docChgLst>
  <pc:docChgLst>
    <pc:chgData name="AYUSHA SAWARN - 200932160" userId="S::ayusha.sawarn@learner.manipal.edu::0e967313-8a71-4158-ac1d-9bfba08e3d2f" providerId="AD" clId="Web-{6311A250-C703-D79E-0CAC-3D4E6FA56D4A}"/>
    <pc:docChg chg="modSld">
      <pc:chgData name="AYUSHA SAWARN - 200932160" userId="S::ayusha.sawarn@learner.manipal.edu::0e967313-8a71-4158-ac1d-9bfba08e3d2f" providerId="AD" clId="Web-{6311A250-C703-D79E-0CAC-3D4E6FA56D4A}" dt="2022-03-20T14:07:26.951" v="0" actId="1076"/>
      <pc:docMkLst>
        <pc:docMk/>
      </pc:docMkLst>
      <pc:sldChg chg="modSp">
        <pc:chgData name="AYUSHA SAWARN - 200932160" userId="S::ayusha.sawarn@learner.manipal.edu::0e967313-8a71-4158-ac1d-9bfba08e3d2f" providerId="AD" clId="Web-{6311A250-C703-D79E-0CAC-3D4E6FA56D4A}" dt="2022-03-20T14:07:26.951" v="0" actId="1076"/>
        <pc:sldMkLst>
          <pc:docMk/>
          <pc:sldMk cId="3472948264" sldId="311"/>
        </pc:sldMkLst>
        <pc:picChg chg="mod">
          <ac:chgData name="AYUSHA SAWARN - 200932160" userId="S::ayusha.sawarn@learner.manipal.edu::0e967313-8a71-4158-ac1d-9bfba08e3d2f" providerId="AD" clId="Web-{6311A250-C703-D79E-0CAC-3D4E6FA56D4A}" dt="2022-03-20T14:07:26.951" v="0" actId="1076"/>
          <ac:picMkLst>
            <pc:docMk/>
            <pc:sldMk cId="3472948264" sldId="311"/>
            <ac:picMk id="4" creationId="{00000000-0000-0000-0000-000000000000}"/>
          </ac:picMkLst>
        </pc:picChg>
      </pc:sldChg>
    </pc:docChg>
  </pc:docChgLst>
  <pc:docChgLst>
    <pc:chgData name="ROHAAN SINGH - 200932302" userId="S::rohaan.singh@learner.manipal.edu::b1e1920f-fd48-4330-a40d-fe7bd2b31619" providerId="AD" clId="Web-{CC141C6B-FB3D-4A85-B3F4-F4076043F545}"/>
    <pc:docChg chg="modSld sldOrd">
      <pc:chgData name="ROHAAN SINGH - 200932302" userId="S::rohaan.singh@learner.manipal.edu::b1e1920f-fd48-4330-a40d-fe7bd2b31619" providerId="AD" clId="Web-{CC141C6B-FB3D-4A85-B3F4-F4076043F545}" dt="2022-03-19T22:16:47.941" v="3"/>
      <pc:docMkLst>
        <pc:docMk/>
      </pc:docMkLst>
      <pc:sldChg chg="modSp">
        <pc:chgData name="ROHAAN SINGH - 200932302" userId="S::rohaan.singh@learner.manipal.edu::b1e1920f-fd48-4330-a40d-fe7bd2b31619" providerId="AD" clId="Web-{CC141C6B-FB3D-4A85-B3F4-F4076043F545}" dt="2022-03-19T20:58:00.201" v="0" actId="1076"/>
        <pc:sldMkLst>
          <pc:docMk/>
          <pc:sldMk cId="1237533500" sldId="300"/>
        </pc:sldMkLst>
        <pc:spChg chg="mod">
          <ac:chgData name="ROHAAN SINGH - 200932302" userId="S::rohaan.singh@learner.manipal.edu::b1e1920f-fd48-4330-a40d-fe7bd2b31619" providerId="AD" clId="Web-{CC141C6B-FB3D-4A85-B3F4-F4076043F545}" dt="2022-03-19T20:58:00.201" v="0" actId="1076"/>
          <ac:spMkLst>
            <pc:docMk/>
            <pc:sldMk cId="1237533500" sldId="300"/>
            <ac:spMk id="5" creationId="{00000000-0000-0000-0000-000000000000}"/>
          </ac:spMkLst>
        </pc:spChg>
      </pc:sldChg>
      <pc:sldChg chg="ord">
        <pc:chgData name="ROHAAN SINGH - 200932302" userId="S::rohaan.singh@learner.manipal.edu::b1e1920f-fd48-4330-a40d-fe7bd2b31619" providerId="AD" clId="Web-{CC141C6B-FB3D-4A85-B3F4-F4076043F545}" dt="2022-03-19T22:16:47.941" v="3"/>
        <pc:sldMkLst>
          <pc:docMk/>
          <pc:sldMk cId="2027533914" sldId="335"/>
        </pc:sldMkLst>
      </pc:sldChg>
      <pc:sldChg chg="modSp">
        <pc:chgData name="ROHAAN SINGH - 200932302" userId="S::rohaan.singh@learner.manipal.edu::b1e1920f-fd48-4330-a40d-fe7bd2b31619" providerId="AD" clId="Web-{CC141C6B-FB3D-4A85-B3F4-F4076043F545}" dt="2022-03-19T22:14:24.783" v="2" actId="1076"/>
        <pc:sldMkLst>
          <pc:docMk/>
          <pc:sldMk cId="1267574247" sldId="336"/>
        </pc:sldMkLst>
        <pc:picChg chg="mod">
          <ac:chgData name="ROHAAN SINGH - 200932302" userId="S::rohaan.singh@learner.manipal.edu::b1e1920f-fd48-4330-a40d-fe7bd2b31619" providerId="AD" clId="Web-{CC141C6B-FB3D-4A85-B3F4-F4076043F545}" dt="2022-03-19T22:14:24.783" v="2" actId="1076"/>
          <ac:picMkLst>
            <pc:docMk/>
            <pc:sldMk cId="1267574247" sldId="336"/>
            <ac:picMk id="1026" creationId="{00000000-0000-0000-0000-000000000000}"/>
          </ac:picMkLst>
        </pc:picChg>
      </pc:sldChg>
    </pc:docChg>
  </pc:docChgLst>
  <pc:docChgLst>
    <pc:chgData name="ROHAAN SINGH - 200932302" userId="S::rohaan.singh@learner.manipal.edu::b1e1920f-fd48-4330-a40d-fe7bd2b31619" providerId="AD" clId="Web-{CCCF48FC-E192-4E17-89AE-187BF96A6D9B}"/>
    <pc:docChg chg="modSld">
      <pc:chgData name="ROHAAN SINGH - 200932302" userId="S::rohaan.singh@learner.manipal.edu::b1e1920f-fd48-4330-a40d-fe7bd2b31619" providerId="AD" clId="Web-{CCCF48FC-E192-4E17-89AE-187BF96A6D9B}" dt="2022-03-19T11:36:30.025" v="5" actId="1076"/>
      <pc:docMkLst>
        <pc:docMk/>
      </pc:docMkLst>
      <pc:sldChg chg="modSp">
        <pc:chgData name="ROHAAN SINGH - 200932302" userId="S::rohaan.singh@learner.manipal.edu::b1e1920f-fd48-4330-a40d-fe7bd2b31619" providerId="AD" clId="Web-{CCCF48FC-E192-4E17-89AE-187BF96A6D9B}" dt="2022-03-19T11:36:30.025" v="5" actId="1076"/>
        <pc:sldMkLst>
          <pc:docMk/>
          <pc:sldMk cId="1936201093" sldId="271"/>
        </pc:sldMkLst>
        <pc:picChg chg="mod">
          <ac:chgData name="ROHAAN SINGH - 200932302" userId="S::rohaan.singh@learner.manipal.edu::b1e1920f-fd48-4330-a40d-fe7bd2b31619" providerId="AD" clId="Web-{CCCF48FC-E192-4E17-89AE-187BF96A6D9B}" dt="2022-03-19T11:36:30.025" v="5" actId="1076"/>
          <ac:picMkLst>
            <pc:docMk/>
            <pc:sldMk cId="1936201093" sldId="271"/>
            <ac:picMk id="7" creationId="{00000000-0000-0000-0000-000000000000}"/>
          </ac:picMkLst>
        </pc:picChg>
      </pc:sldChg>
    </pc:docChg>
  </pc:docChgLst>
  <pc:docChgLst>
    <pc:chgData name="ANSHIKA LODHA - 200932288" userId="S::anshika.lodha@learner.manipal.edu::caee2560-4f45-49dd-9e78-384554780bc6" providerId="AD" clId="Web-{3E8B79C4-815E-4D8D-8C13-28D8839A2CEF}"/>
    <pc:docChg chg="modSld">
      <pc:chgData name="ANSHIKA LODHA - 200932288" userId="S::anshika.lodha@learner.manipal.edu::caee2560-4f45-49dd-9e78-384554780bc6" providerId="AD" clId="Web-{3E8B79C4-815E-4D8D-8C13-28D8839A2CEF}" dt="2022-03-20T05:32:58.007" v="0" actId="1076"/>
      <pc:docMkLst>
        <pc:docMk/>
      </pc:docMkLst>
      <pc:sldChg chg="modSp">
        <pc:chgData name="ANSHIKA LODHA - 200932288" userId="S::anshika.lodha@learner.manipal.edu::caee2560-4f45-49dd-9e78-384554780bc6" providerId="AD" clId="Web-{3E8B79C4-815E-4D8D-8C13-28D8839A2CEF}" dt="2022-03-20T05:32:58.007" v="0" actId="1076"/>
        <pc:sldMkLst>
          <pc:docMk/>
          <pc:sldMk cId="1936201093" sldId="271"/>
        </pc:sldMkLst>
        <pc:picChg chg="mod">
          <ac:chgData name="ANSHIKA LODHA - 200932288" userId="S::anshika.lodha@learner.manipal.edu::caee2560-4f45-49dd-9e78-384554780bc6" providerId="AD" clId="Web-{3E8B79C4-815E-4D8D-8C13-28D8839A2CEF}" dt="2022-03-20T05:32:58.007" v="0" actId="1076"/>
          <ac:picMkLst>
            <pc:docMk/>
            <pc:sldMk cId="1936201093" sldId="271"/>
            <ac:picMk id="6" creationId="{00000000-0000-0000-0000-000000000000}"/>
          </ac:picMkLst>
        </pc:picChg>
      </pc:sldChg>
    </pc:docChg>
  </pc:docChgLst>
  <pc:docChgLst>
    <pc:chgData name="SHIVANSH CHAMOLI - 200932048" userId="S::shivansh.chamoli@learner.manipal.edu::1adf466e-bd2f-4012-a5ee-e24bb01908e5" providerId="AD" clId="Web-{226A6B8D-6DD1-41CE-A4A8-4AB197ABA1C1}"/>
    <pc:docChg chg="modSld">
      <pc:chgData name="SHIVANSH CHAMOLI - 200932048" userId="S::shivansh.chamoli@learner.manipal.edu::1adf466e-bd2f-4012-a5ee-e24bb01908e5" providerId="AD" clId="Web-{226A6B8D-6DD1-41CE-A4A8-4AB197ABA1C1}" dt="2022-03-19T19:41:59.146" v="0"/>
      <pc:docMkLst>
        <pc:docMk/>
      </pc:docMkLst>
      <pc:sldChg chg="addSp">
        <pc:chgData name="SHIVANSH CHAMOLI - 200932048" userId="S::shivansh.chamoli@learner.manipal.edu::1adf466e-bd2f-4012-a5ee-e24bb01908e5" providerId="AD" clId="Web-{226A6B8D-6DD1-41CE-A4A8-4AB197ABA1C1}" dt="2022-03-19T19:41:59.146" v="0"/>
        <pc:sldMkLst>
          <pc:docMk/>
          <pc:sldMk cId="2548523682" sldId="323"/>
        </pc:sldMkLst>
        <pc:spChg chg="add">
          <ac:chgData name="SHIVANSH CHAMOLI - 200932048" userId="S::shivansh.chamoli@learner.manipal.edu::1adf466e-bd2f-4012-a5ee-e24bb01908e5" providerId="AD" clId="Web-{226A6B8D-6DD1-41CE-A4A8-4AB197ABA1C1}" dt="2022-03-19T19:41:59.146" v="0"/>
          <ac:spMkLst>
            <pc:docMk/>
            <pc:sldMk cId="2548523682" sldId="323"/>
            <ac:spMk id="5" creationId="{6D93CB75-094C-E232-CA9C-8507162C2DD5}"/>
          </ac:spMkLst>
        </pc:spChg>
      </pc:sldChg>
    </pc:docChg>
  </pc:docChgLst>
  <pc:docChgLst>
    <pc:chgData name="RONANKI BHANU SAMPATH - 200932046" userId="S::ronanki.sampath@learner.manipal.edu::22fece59-6961-4f70-88f9-c5754e25c223" providerId="AD" clId="Web-{2B9F0F18-5F49-4264-801C-405F22B76912}"/>
    <pc:docChg chg="modSld">
      <pc:chgData name="RONANKI BHANU SAMPATH - 200932046" userId="S::ronanki.sampath@learner.manipal.edu::22fece59-6961-4f70-88f9-c5754e25c223" providerId="AD" clId="Web-{2B9F0F18-5F49-4264-801C-405F22B76912}" dt="2022-03-18T11:45:43.410" v="0" actId="1076"/>
      <pc:docMkLst>
        <pc:docMk/>
      </pc:docMkLst>
      <pc:sldChg chg="modSp">
        <pc:chgData name="RONANKI BHANU SAMPATH - 200932046" userId="S::ronanki.sampath@learner.manipal.edu::22fece59-6961-4f70-88f9-c5754e25c223" providerId="AD" clId="Web-{2B9F0F18-5F49-4264-801C-405F22B76912}" dt="2022-03-18T11:45:43.410" v="0" actId="1076"/>
        <pc:sldMkLst>
          <pc:docMk/>
          <pc:sldMk cId="2027533914" sldId="335"/>
        </pc:sldMkLst>
        <pc:picChg chg="mod">
          <ac:chgData name="RONANKI BHANU SAMPATH - 200932046" userId="S::ronanki.sampath@learner.manipal.edu::22fece59-6961-4f70-88f9-c5754e25c223" providerId="AD" clId="Web-{2B9F0F18-5F49-4264-801C-405F22B76912}" dt="2022-03-18T11:45:43.410" v="0" actId="1076"/>
          <ac:picMkLst>
            <pc:docMk/>
            <pc:sldMk cId="2027533914" sldId="335"/>
            <ac:picMk id="3" creationId="{00000000-0000-0000-0000-000000000000}"/>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94E916-45EB-4D60-8DED-21D9434B26E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FB641BCC-1DC0-431A-B0CF-A9DD3AC6C2B8}">
      <dgm:prSet phldrT="[Text]" custT="1"/>
      <dgm:spPr>
        <a:xfrm>
          <a:off x="3859755" y="0"/>
          <a:ext cx="1195235" cy="1105849"/>
        </a:xfrm>
        <a:solidFill>
          <a:srgbClr val="5B9BD5">
            <a:lumMod val="50000"/>
          </a:srgbClr>
        </a:solidFill>
        <a:ln w="12700" cap="flat" cmpd="sng" algn="ctr">
          <a:solidFill>
            <a:srgbClr val="44546A"/>
          </a:solidFill>
          <a:prstDash val="solid"/>
          <a:miter lim="800000"/>
        </a:ln>
        <a:effectLst/>
      </dgm:spPr>
      <dgm:t>
        <a:bodyPr/>
        <a:lstStyle/>
        <a:p>
          <a:r>
            <a:rPr lang="en-US" sz="1200">
              <a:solidFill>
                <a:sysClr val="window" lastClr="FFFFFF"/>
              </a:solidFill>
              <a:latin typeface="Calibri" panose="020F0502020204030204"/>
              <a:ea typeface="+mn-ea"/>
              <a:cs typeface="+mn-cs"/>
            </a:rPr>
            <a:t>Temperature</a:t>
          </a:r>
          <a:r>
            <a:rPr lang="en-US" sz="1100">
              <a:solidFill>
                <a:sysClr val="window" lastClr="FFFFFF"/>
              </a:solidFill>
              <a:latin typeface="Calibri" panose="020F0502020204030204"/>
              <a:ea typeface="+mn-ea"/>
              <a:cs typeface="+mn-cs"/>
            </a:rPr>
            <a:t> </a:t>
          </a:r>
        </a:p>
      </dgm:t>
    </dgm:pt>
    <dgm:pt modelId="{DA20A2FC-3EBD-4D05-A8D0-60D12B62FCE2}" type="parTrans" cxnId="{390DC788-227F-4708-BDA7-9FCD40B15A48}">
      <dgm:prSet/>
      <dgm:spPr>
        <a:xfrm rot="16177552">
          <a:off x="4266069" y="1280613"/>
          <a:ext cx="394839"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0A08639B-61A7-414F-85D3-78EA77894762}" type="sibTrans" cxnId="{390DC788-227F-4708-BDA7-9FCD40B15A48}">
      <dgm:prSet/>
      <dgm:spPr/>
      <dgm:t>
        <a:bodyPr/>
        <a:lstStyle/>
        <a:p>
          <a:endParaRPr lang="en-US"/>
        </a:p>
      </dgm:t>
    </dgm:pt>
    <dgm:pt modelId="{F63A459F-9F82-4670-B073-84E3689242E0}">
      <dgm:prSet phldrT="[Text]"/>
      <dgm:spPr>
        <a:xfrm>
          <a:off x="5245462" y="554138"/>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Viscosity</a:t>
          </a:r>
        </a:p>
      </dgm:t>
    </dgm:pt>
    <dgm:pt modelId="{5EBEBC7C-1EDB-4C40-BE04-01CD8EA7BCE2}" type="parTrans" cxnId="{BFA2776D-3CDF-4EC5-8598-8F22EEA1C8EF}">
      <dgm:prSet/>
      <dgm:spPr>
        <a:xfrm rot="18900000">
          <a:off x="4945800" y="1556339"/>
          <a:ext cx="388857"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9CA4787A-029E-4668-ABA4-CC2B8E3F8067}" type="sibTrans" cxnId="{BFA2776D-3CDF-4EC5-8598-8F22EEA1C8EF}">
      <dgm:prSet/>
      <dgm:spPr/>
      <dgm:t>
        <a:bodyPr/>
        <a:lstStyle/>
        <a:p>
          <a:endParaRPr lang="en-US"/>
        </a:p>
      </dgm:t>
    </dgm:pt>
    <dgm:pt modelId="{37939931-7C8F-47C7-AC5D-EECB15A98E50}">
      <dgm:prSet phldrT="[Text]"/>
      <dgm:spPr>
        <a:xfrm>
          <a:off x="5795836" y="1882858"/>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Density</a:t>
          </a:r>
        </a:p>
      </dgm:t>
    </dgm:pt>
    <dgm:pt modelId="{3EEFC13D-CC32-4964-BA78-F2808E35834F}" type="parTrans" cxnId="{5D0F7735-30BD-4BE6-A4AB-BBA68FAF82E3}">
      <dgm:prSet/>
      <dgm:spPr>
        <a:xfrm>
          <a:off x="5229621" y="2226900"/>
          <a:ext cx="384735"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AE2EABE4-7479-4794-A20C-75587B197664}" type="sibTrans" cxnId="{5D0F7735-30BD-4BE6-A4AB-BBA68FAF82E3}">
      <dgm:prSet/>
      <dgm:spPr/>
      <dgm:t>
        <a:bodyPr/>
        <a:lstStyle/>
        <a:p>
          <a:endParaRPr lang="en-US"/>
        </a:p>
      </dgm:t>
    </dgm:pt>
    <dgm:pt modelId="{A3AEFDCE-B3D4-42BC-A2DE-A3AA03B45C42}">
      <dgm:prSet phldrT="[Text]"/>
      <dgm:spPr>
        <a:xfrm>
          <a:off x="5245462" y="3211578"/>
          <a:ext cx="1105849" cy="1105849"/>
        </a:xfrm>
        <a:solidFill>
          <a:srgbClr val="002060"/>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Flow</a:t>
          </a:r>
        </a:p>
      </dgm:t>
    </dgm:pt>
    <dgm:pt modelId="{4C087994-B215-4D19-815D-8FE776E71281}" type="parTrans" cxnId="{F7BD14B1-7E21-46AE-B5D5-15679FC5BC85}">
      <dgm:prSet/>
      <dgm:spPr>
        <a:xfrm rot="2700000">
          <a:off x="4945800" y="2897461"/>
          <a:ext cx="388857"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0B5B77B5-960A-4B9E-AB4B-314B2E1CDCA3}" type="sibTrans" cxnId="{F7BD14B1-7E21-46AE-B5D5-15679FC5BC85}">
      <dgm:prSet/>
      <dgm:spPr/>
      <dgm:t>
        <a:bodyPr/>
        <a:lstStyle/>
        <a:p>
          <a:endParaRPr lang="en-US"/>
        </a:p>
      </dgm:t>
    </dgm:pt>
    <dgm:pt modelId="{7EEA5791-3A1B-43C4-9BA2-BB486D58F6E3}">
      <dgm:prSet phldrT="[Text]"/>
      <dgm:spPr>
        <a:xfrm>
          <a:off x="3869415" y="1850791"/>
          <a:ext cx="1200504" cy="1169983"/>
        </a:xfrm>
        <a:blipFill rotWithShape="0">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gm:spPr>
      <dgm:t>
        <a:bodyPr/>
        <a:lstStyle/>
        <a:p>
          <a:endParaRPr lang="en-US">
            <a:solidFill>
              <a:sysClr val="window" lastClr="FFFFFF"/>
            </a:solidFill>
            <a:latin typeface="Calibri" panose="020F0502020204030204"/>
            <a:ea typeface="+mn-ea"/>
            <a:cs typeface="+mn-cs"/>
          </a:endParaRPr>
        </a:p>
      </dgm:t>
    </dgm:pt>
    <dgm:pt modelId="{29F66850-020B-4F08-AB78-84B11FC9C283}" type="sibTrans" cxnId="{26B27347-F9FD-4E53-A3ED-5D4CC8CFFD0E}">
      <dgm:prSet/>
      <dgm:spPr/>
      <dgm:t>
        <a:bodyPr/>
        <a:lstStyle/>
        <a:p>
          <a:endParaRPr lang="en-US"/>
        </a:p>
      </dgm:t>
    </dgm:pt>
    <dgm:pt modelId="{EB5E2E97-9C3A-4DF4-97A6-0C738AFA95E7}" type="parTrans" cxnId="{26B27347-F9FD-4E53-A3ED-5D4CC8CFFD0E}">
      <dgm:prSet/>
      <dgm:spPr/>
      <dgm:t>
        <a:bodyPr/>
        <a:lstStyle/>
        <a:p>
          <a:endParaRPr lang="en-US"/>
        </a:p>
      </dgm:t>
    </dgm:pt>
    <dgm:pt modelId="{11A653B2-D68B-452B-936C-8B8427616527}">
      <dgm:prSet phldrT="[Text]"/>
      <dgm:spPr>
        <a:xfrm>
          <a:off x="3916743" y="3761952"/>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Pressure</a:t>
          </a:r>
        </a:p>
      </dgm:t>
    </dgm:pt>
    <dgm:pt modelId="{204D7B49-E12D-4AA1-BBB4-EBDAD11EF55B}" type="parTrans" cxnId="{4275007F-6DE5-4A03-8483-C3E7743957F4}">
      <dgm:prSet/>
      <dgm:spPr>
        <a:xfrm rot="5400000">
          <a:off x="4273256" y="3171363"/>
          <a:ext cx="392823"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0AE465E6-A814-4A91-BD24-4588FA199B89}" type="sibTrans" cxnId="{4275007F-6DE5-4A03-8483-C3E7743957F4}">
      <dgm:prSet/>
      <dgm:spPr/>
      <dgm:t>
        <a:bodyPr/>
        <a:lstStyle/>
        <a:p>
          <a:endParaRPr lang="en-US"/>
        </a:p>
      </dgm:t>
    </dgm:pt>
    <dgm:pt modelId="{3C181636-1719-4589-AB87-CD6546A2B5E8}">
      <dgm:prSet phldrT="[Text]"/>
      <dgm:spPr>
        <a:xfrm>
          <a:off x="2588023" y="3211578"/>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Humidity</a:t>
          </a:r>
        </a:p>
      </dgm:t>
    </dgm:pt>
    <dgm:pt modelId="{2F3DEDAA-9457-4604-A7EA-0CF103D982EC}" type="parTrans" cxnId="{E257829A-1AF4-44F9-811D-E56B20C4C20F}">
      <dgm:prSet/>
      <dgm:spPr>
        <a:xfrm rot="8100000">
          <a:off x="3604678" y="2897461"/>
          <a:ext cx="388857"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22BA2D27-69B8-4B8B-8E12-0ADF0AD962B0}" type="sibTrans" cxnId="{E257829A-1AF4-44F9-811D-E56B20C4C20F}">
      <dgm:prSet/>
      <dgm:spPr/>
      <dgm:t>
        <a:bodyPr/>
        <a:lstStyle/>
        <a:p>
          <a:endParaRPr lang="en-US"/>
        </a:p>
      </dgm:t>
    </dgm:pt>
    <dgm:pt modelId="{72043495-2CDA-41DD-926C-7C0585109A61}">
      <dgm:prSet phldrT="[Text]"/>
      <dgm:spPr>
        <a:xfrm>
          <a:off x="2037649" y="1882858"/>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Level</a:t>
          </a:r>
        </a:p>
      </dgm:t>
    </dgm:pt>
    <dgm:pt modelId="{AC95EC90-F492-4D00-9B0B-64E1A37BBF9D}" type="parTrans" cxnId="{D9AC26BF-43B0-4BAC-A416-A8DA12C2EF4F}">
      <dgm:prSet/>
      <dgm:spPr>
        <a:xfrm rot="10800000">
          <a:off x="3324978" y="2226900"/>
          <a:ext cx="384735"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D71604A1-22A2-4A62-B02D-13368422A1EF}" type="sibTrans" cxnId="{D9AC26BF-43B0-4BAC-A416-A8DA12C2EF4F}">
      <dgm:prSet/>
      <dgm:spPr/>
      <dgm:t>
        <a:bodyPr/>
        <a:lstStyle/>
        <a:p>
          <a:endParaRPr lang="en-US"/>
        </a:p>
      </dgm:t>
    </dgm:pt>
    <dgm:pt modelId="{B73921E8-7A1D-456D-8370-6AC82CCAD259}">
      <dgm:prSet phldrT="[Text]"/>
      <dgm:spPr>
        <a:xfrm>
          <a:off x="2588023" y="554138"/>
          <a:ext cx="1105849" cy="1105849"/>
        </a:xfrm>
        <a:solidFill>
          <a:srgbClr val="5B9BD5">
            <a:lumMod val="50000"/>
          </a:srgbClr>
        </a:solidFill>
        <a:ln w="12700" cap="flat" cmpd="sng" algn="ctr">
          <a:solidFill>
            <a:srgbClr val="44546A"/>
          </a:solidFill>
          <a:prstDash val="solid"/>
          <a:miter lim="800000"/>
        </a:ln>
        <a:effectLst/>
      </dgm:spPr>
      <dgm:t>
        <a:bodyPr/>
        <a:lstStyle/>
        <a:p>
          <a:r>
            <a:rPr lang="en-US">
              <a:solidFill>
                <a:sysClr val="window" lastClr="FFFFFF"/>
              </a:solidFill>
              <a:latin typeface="Calibri" panose="020F0502020204030204"/>
              <a:ea typeface="+mn-ea"/>
              <a:cs typeface="+mn-cs"/>
            </a:rPr>
            <a:t>Speed </a:t>
          </a:r>
        </a:p>
      </dgm:t>
    </dgm:pt>
    <dgm:pt modelId="{AE61A497-DD1A-45B4-B4B5-5121FE875E09}" type="parTrans" cxnId="{EC91883D-5052-4319-AE2F-07CC6F92F157}">
      <dgm:prSet/>
      <dgm:spPr>
        <a:xfrm rot="13500000">
          <a:off x="3604678" y="1556339"/>
          <a:ext cx="388857" cy="417765"/>
        </a:xfrm>
        <a:solidFill>
          <a:srgbClr val="5B9BD5">
            <a:tint val="60000"/>
            <a:hueOff val="0"/>
            <a:satOff val="0"/>
            <a:lumOff val="0"/>
            <a:alphaOff val="0"/>
          </a:srgbClr>
        </a:solidFill>
        <a:ln>
          <a:solidFill>
            <a:srgbClr val="44546A"/>
          </a:solidFill>
        </a:ln>
        <a:effectLst/>
      </dgm:spPr>
      <dgm:t>
        <a:bodyPr/>
        <a:lstStyle/>
        <a:p>
          <a:endParaRPr lang="en-US">
            <a:solidFill>
              <a:sysClr val="window" lastClr="FFFFFF"/>
            </a:solidFill>
            <a:latin typeface="Calibri" panose="020F0502020204030204"/>
            <a:ea typeface="+mn-ea"/>
            <a:cs typeface="+mn-cs"/>
          </a:endParaRPr>
        </a:p>
      </dgm:t>
    </dgm:pt>
    <dgm:pt modelId="{51CBFC2F-EA18-40A4-B8D2-86AE92F77633}" type="sibTrans" cxnId="{EC91883D-5052-4319-AE2F-07CC6F92F157}">
      <dgm:prSet/>
      <dgm:spPr/>
      <dgm:t>
        <a:bodyPr/>
        <a:lstStyle/>
        <a:p>
          <a:endParaRPr lang="en-US"/>
        </a:p>
      </dgm:t>
    </dgm:pt>
    <dgm:pt modelId="{55DC2A19-1A7D-4A48-A278-1B79EF826CBA}" type="pres">
      <dgm:prSet presAssocID="{1494E916-45EB-4D60-8DED-21D9434B26E2}" presName="Name0" presStyleCnt="0">
        <dgm:presLayoutVars>
          <dgm:chMax val="1"/>
          <dgm:dir/>
          <dgm:animLvl val="ctr"/>
          <dgm:resizeHandles val="exact"/>
        </dgm:presLayoutVars>
      </dgm:prSet>
      <dgm:spPr/>
    </dgm:pt>
    <dgm:pt modelId="{50AD6F31-D400-4937-BFA8-3AE30F7A39C5}" type="pres">
      <dgm:prSet presAssocID="{7EEA5791-3A1B-43C4-9BA2-BB486D58F6E3}" presName="centerShape" presStyleLbl="node0" presStyleIdx="0" presStyleCnt="1" custAng="0" custScaleX="127717" custScaleY="124470"/>
      <dgm:spPr>
        <a:prstGeom prst="ellipse">
          <a:avLst/>
        </a:prstGeom>
      </dgm:spPr>
    </dgm:pt>
    <dgm:pt modelId="{0B10A73B-A908-4937-8D70-D1C100B884F8}" type="pres">
      <dgm:prSet presAssocID="{DA20A2FC-3EBD-4D05-A8D0-60D12B62FCE2}" presName="parTrans" presStyleLbl="sibTrans2D1" presStyleIdx="0" presStyleCnt="8"/>
      <dgm:spPr>
        <a:prstGeom prst="rightArrow">
          <a:avLst>
            <a:gd name="adj1" fmla="val 60000"/>
            <a:gd name="adj2" fmla="val 50000"/>
          </a:avLst>
        </a:prstGeom>
      </dgm:spPr>
    </dgm:pt>
    <dgm:pt modelId="{E3DBA20B-13F8-48E4-894D-2FE293EC443A}" type="pres">
      <dgm:prSet presAssocID="{DA20A2FC-3EBD-4D05-A8D0-60D12B62FCE2}" presName="connectorText" presStyleLbl="sibTrans2D1" presStyleIdx="0" presStyleCnt="8"/>
      <dgm:spPr/>
    </dgm:pt>
    <dgm:pt modelId="{2ECE2C25-1046-4C00-A616-EBD773268A8A}" type="pres">
      <dgm:prSet presAssocID="{FB641BCC-1DC0-431A-B0CF-A9DD3AC6C2B8}" presName="node" presStyleLbl="node1" presStyleIdx="0" presStyleCnt="8" custScaleX="108083" custRadScaleRad="101905" custRadScaleInc="-1635">
        <dgm:presLayoutVars>
          <dgm:bulletEnabled val="1"/>
        </dgm:presLayoutVars>
      </dgm:prSet>
      <dgm:spPr>
        <a:prstGeom prst="ellipse">
          <a:avLst/>
        </a:prstGeom>
      </dgm:spPr>
    </dgm:pt>
    <dgm:pt modelId="{CC8276BF-C3F0-43A5-AA92-2AEC5D8D606C}" type="pres">
      <dgm:prSet presAssocID="{5EBEBC7C-1EDB-4C40-BE04-01CD8EA7BCE2}" presName="parTrans" presStyleLbl="sibTrans2D1" presStyleIdx="1" presStyleCnt="8"/>
      <dgm:spPr>
        <a:prstGeom prst="rightArrow">
          <a:avLst>
            <a:gd name="adj1" fmla="val 60000"/>
            <a:gd name="adj2" fmla="val 50000"/>
          </a:avLst>
        </a:prstGeom>
      </dgm:spPr>
    </dgm:pt>
    <dgm:pt modelId="{E66E94B4-26CE-423E-9630-E22890A1B589}" type="pres">
      <dgm:prSet presAssocID="{5EBEBC7C-1EDB-4C40-BE04-01CD8EA7BCE2}" presName="connectorText" presStyleLbl="sibTrans2D1" presStyleIdx="1" presStyleCnt="8"/>
      <dgm:spPr/>
    </dgm:pt>
    <dgm:pt modelId="{A856E131-CCA7-41A4-B040-7065E1353576}" type="pres">
      <dgm:prSet presAssocID="{F63A459F-9F82-4670-B073-84E3689242E0}" presName="node" presStyleLbl="node1" presStyleIdx="1" presStyleCnt="8">
        <dgm:presLayoutVars>
          <dgm:bulletEnabled val="1"/>
        </dgm:presLayoutVars>
      </dgm:prSet>
      <dgm:spPr>
        <a:prstGeom prst="ellipse">
          <a:avLst/>
        </a:prstGeom>
      </dgm:spPr>
    </dgm:pt>
    <dgm:pt modelId="{8E0D26FC-2D34-4DBD-A652-D28AD0EC1CBD}" type="pres">
      <dgm:prSet presAssocID="{3EEFC13D-CC32-4964-BA78-F2808E35834F}" presName="parTrans" presStyleLbl="sibTrans2D1" presStyleIdx="2" presStyleCnt="8"/>
      <dgm:spPr>
        <a:prstGeom prst="rightArrow">
          <a:avLst>
            <a:gd name="adj1" fmla="val 60000"/>
            <a:gd name="adj2" fmla="val 50000"/>
          </a:avLst>
        </a:prstGeom>
      </dgm:spPr>
    </dgm:pt>
    <dgm:pt modelId="{0E4820FB-C2EF-4E74-9E34-8DD42CE763E8}" type="pres">
      <dgm:prSet presAssocID="{3EEFC13D-CC32-4964-BA78-F2808E35834F}" presName="connectorText" presStyleLbl="sibTrans2D1" presStyleIdx="2" presStyleCnt="8"/>
      <dgm:spPr/>
    </dgm:pt>
    <dgm:pt modelId="{CE9B4A4A-28A3-49AF-943E-7C8FDC0D8D9E}" type="pres">
      <dgm:prSet presAssocID="{37939931-7C8F-47C7-AC5D-EECB15A98E50}" presName="node" presStyleLbl="node1" presStyleIdx="2" presStyleCnt="8">
        <dgm:presLayoutVars>
          <dgm:bulletEnabled val="1"/>
        </dgm:presLayoutVars>
      </dgm:prSet>
      <dgm:spPr>
        <a:prstGeom prst="ellipse">
          <a:avLst/>
        </a:prstGeom>
      </dgm:spPr>
    </dgm:pt>
    <dgm:pt modelId="{1E1161C2-69F1-40D6-B059-094388CB4F49}" type="pres">
      <dgm:prSet presAssocID="{4C087994-B215-4D19-815D-8FE776E71281}" presName="parTrans" presStyleLbl="sibTrans2D1" presStyleIdx="3" presStyleCnt="8"/>
      <dgm:spPr>
        <a:prstGeom prst="rightArrow">
          <a:avLst>
            <a:gd name="adj1" fmla="val 60000"/>
            <a:gd name="adj2" fmla="val 50000"/>
          </a:avLst>
        </a:prstGeom>
      </dgm:spPr>
    </dgm:pt>
    <dgm:pt modelId="{EA41C243-1A5B-40C9-B1C4-1D9AF48CF75A}" type="pres">
      <dgm:prSet presAssocID="{4C087994-B215-4D19-815D-8FE776E71281}" presName="connectorText" presStyleLbl="sibTrans2D1" presStyleIdx="3" presStyleCnt="8"/>
      <dgm:spPr/>
    </dgm:pt>
    <dgm:pt modelId="{C25B2253-CA38-491C-A9AE-D7FD8E0DA307}" type="pres">
      <dgm:prSet presAssocID="{A3AEFDCE-B3D4-42BC-A2DE-A3AA03B45C42}" presName="node" presStyleLbl="node1" presStyleIdx="3" presStyleCnt="8">
        <dgm:presLayoutVars>
          <dgm:bulletEnabled val="1"/>
        </dgm:presLayoutVars>
      </dgm:prSet>
      <dgm:spPr>
        <a:prstGeom prst="ellipse">
          <a:avLst/>
        </a:prstGeom>
      </dgm:spPr>
    </dgm:pt>
    <dgm:pt modelId="{1F41AFD7-107C-4347-A620-D3CBA2E7DE27}" type="pres">
      <dgm:prSet presAssocID="{204D7B49-E12D-4AA1-BBB4-EBDAD11EF55B}" presName="parTrans" presStyleLbl="sibTrans2D1" presStyleIdx="4" presStyleCnt="8"/>
      <dgm:spPr>
        <a:prstGeom prst="rightArrow">
          <a:avLst>
            <a:gd name="adj1" fmla="val 60000"/>
            <a:gd name="adj2" fmla="val 50000"/>
          </a:avLst>
        </a:prstGeom>
      </dgm:spPr>
    </dgm:pt>
    <dgm:pt modelId="{22FDDB55-5822-41A0-BB47-1D99C4758DF4}" type="pres">
      <dgm:prSet presAssocID="{204D7B49-E12D-4AA1-BBB4-EBDAD11EF55B}" presName="connectorText" presStyleLbl="sibTrans2D1" presStyleIdx="4" presStyleCnt="8"/>
      <dgm:spPr/>
    </dgm:pt>
    <dgm:pt modelId="{742F3182-5AEC-4E4A-8527-9DAB1BD09BDE}" type="pres">
      <dgm:prSet presAssocID="{11A653B2-D68B-452B-936C-8B8427616527}" presName="node" presStyleLbl="node1" presStyleIdx="4" presStyleCnt="8">
        <dgm:presLayoutVars>
          <dgm:bulletEnabled val="1"/>
        </dgm:presLayoutVars>
      </dgm:prSet>
      <dgm:spPr>
        <a:prstGeom prst="ellipse">
          <a:avLst/>
        </a:prstGeom>
      </dgm:spPr>
    </dgm:pt>
    <dgm:pt modelId="{B14D50D6-23BB-48F6-A59D-E1AA57FD932C}" type="pres">
      <dgm:prSet presAssocID="{2F3DEDAA-9457-4604-A7EA-0CF103D982EC}" presName="parTrans" presStyleLbl="sibTrans2D1" presStyleIdx="5" presStyleCnt="8"/>
      <dgm:spPr>
        <a:prstGeom prst="rightArrow">
          <a:avLst>
            <a:gd name="adj1" fmla="val 60000"/>
            <a:gd name="adj2" fmla="val 50000"/>
          </a:avLst>
        </a:prstGeom>
      </dgm:spPr>
    </dgm:pt>
    <dgm:pt modelId="{7F5A34AF-5367-4AC9-9743-74729634CF70}" type="pres">
      <dgm:prSet presAssocID="{2F3DEDAA-9457-4604-A7EA-0CF103D982EC}" presName="connectorText" presStyleLbl="sibTrans2D1" presStyleIdx="5" presStyleCnt="8"/>
      <dgm:spPr/>
    </dgm:pt>
    <dgm:pt modelId="{512BB5B7-232B-4060-BD58-8B9BADB68E25}" type="pres">
      <dgm:prSet presAssocID="{3C181636-1719-4589-AB87-CD6546A2B5E8}" presName="node" presStyleLbl="node1" presStyleIdx="5" presStyleCnt="8">
        <dgm:presLayoutVars>
          <dgm:bulletEnabled val="1"/>
        </dgm:presLayoutVars>
      </dgm:prSet>
      <dgm:spPr>
        <a:prstGeom prst="ellipse">
          <a:avLst/>
        </a:prstGeom>
      </dgm:spPr>
    </dgm:pt>
    <dgm:pt modelId="{8B6A4F60-D305-4D89-9037-CD5D04EA2A36}" type="pres">
      <dgm:prSet presAssocID="{AC95EC90-F492-4D00-9B0B-64E1A37BBF9D}" presName="parTrans" presStyleLbl="sibTrans2D1" presStyleIdx="6" presStyleCnt="8"/>
      <dgm:spPr>
        <a:prstGeom prst="rightArrow">
          <a:avLst>
            <a:gd name="adj1" fmla="val 60000"/>
            <a:gd name="adj2" fmla="val 50000"/>
          </a:avLst>
        </a:prstGeom>
      </dgm:spPr>
    </dgm:pt>
    <dgm:pt modelId="{0C3B95D6-3A66-4635-BF48-DE83A4E67DD9}" type="pres">
      <dgm:prSet presAssocID="{AC95EC90-F492-4D00-9B0B-64E1A37BBF9D}" presName="connectorText" presStyleLbl="sibTrans2D1" presStyleIdx="6" presStyleCnt="8"/>
      <dgm:spPr/>
    </dgm:pt>
    <dgm:pt modelId="{3DCD6E8E-0793-477D-85CE-0FF8C118A9A1}" type="pres">
      <dgm:prSet presAssocID="{72043495-2CDA-41DD-926C-7C0585109A61}" presName="node" presStyleLbl="node1" presStyleIdx="6" presStyleCnt="8">
        <dgm:presLayoutVars>
          <dgm:bulletEnabled val="1"/>
        </dgm:presLayoutVars>
      </dgm:prSet>
      <dgm:spPr>
        <a:prstGeom prst="ellipse">
          <a:avLst/>
        </a:prstGeom>
      </dgm:spPr>
    </dgm:pt>
    <dgm:pt modelId="{37640860-191C-4D6D-84C7-1CD075CD527A}" type="pres">
      <dgm:prSet presAssocID="{AE61A497-DD1A-45B4-B4B5-5121FE875E09}" presName="parTrans" presStyleLbl="sibTrans2D1" presStyleIdx="7" presStyleCnt="8"/>
      <dgm:spPr>
        <a:prstGeom prst="rightArrow">
          <a:avLst>
            <a:gd name="adj1" fmla="val 60000"/>
            <a:gd name="adj2" fmla="val 50000"/>
          </a:avLst>
        </a:prstGeom>
      </dgm:spPr>
    </dgm:pt>
    <dgm:pt modelId="{43901F81-48FF-41EF-B71D-A73679C2CFC3}" type="pres">
      <dgm:prSet presAssocID="{AE61A497-DD1A-45B4-B4B5-5121FE875E09}" presName="connectorText" presStyleLbl="sibTrans2D1" presStyleIdx="7" presStyleCnt="8"/>
      <dgm:spPr/>
    </dgm:pt>
    <dgm:pt modelId="{AFC22B8A-8F55-4842-9D4F-B4ADCBCB7221}" type="pres">
      <dgm:prSet presAssocID="{B73921E8-7A1D-456D-8370-6AC82CCAD259}" presName="node" presStyleLbl="node1" presStyleIdx="7" presStyleCnt="8">
        <dgm:presLayoutVars>
          <dgm:bulletEnabled val="1"/>
        </dgm:presLayoutVars>
      </dgm:prSet>
      <dgm:spPr>
        <a:prstGeom prst="ellipse">
          <a:avLst/>
        </a:prstGeom>
      </dgm:spPr>
    </dgm:pt>
  </dgm:ptLst>
  <dgm:cxnLst>
    <dgm:cxn modelId="{CAD7E510-A455-461B-A56C-A9476D5EE270}" type="presOf" srcId="{AC95EC90-F492-4D00-9B0B-64E1A37BBF9D}" destId="{8B6A4F60-D305-4D89-9037-CD5D04EA2A36}" srcOrd="0" destOrd="0" presId="urn:microsoft.com/office/officeart/2005/8/layout/radial5"/>
    <dgm:cxn modelId="{A2FBD515-5924-4935-BDC1-E3036ECE9702}" type="presOf" srcId="{1494E916-45EB-4D60-8DED-21D9434B26E2}" destId="{55DC2A19-1A7D-4A48-A278-1B79EF826CBA}" srcOrd="0" destOrd="0" presId="urn:microsoft.com/office/officeart/2005/8/layout/radial5"/>
    <dgm:cxn modelId="{77CA031D-CB27-4405-B303-7ADE9F4AA165}" type="presOf" srcId="{4C087994-B215-4D19-815D-8FE776E71281}" destId="{1E1161C2-69F1-40D6-B059-094388CB4F49}" srcOrd="0" destOrd="0" presId="urn:microsoft.com/office/officeart/2005/8/layout/radial5"/>
    <dgm:cxn modelId="{675E461D-BFF9-4197-9F07-AFFA20C94A8B}" type="presOf" srcId="{5EBEBC7C-1EDB-4C40-BE04-01CD8EA7BCE2}" destId="{E66E94B4-26CE-423E-9630-E22890A1B589}" srcOrd="1" destOrd="0" presId="urn:microsoft.com/office/officeart/2005/8/layout/radial5"/>
    <dgm:cxn modelId="{8771791E-2718-4ECB-BA13-73A0CE9AC465}" type="presOf" srcId="{7EEA5791-3A1B-43C4-9BA2-BB486D58F6E3}" destId="{50AD6F31-D400-4937-BFA8-3AE30F7A39C5}" srcOrd="0" destOrd="0" presId="urn:microsoft.com/office/officeart/2005/8/layout/radial5"/>
    <dgm:cxn modelId="{62243B23-DC76-41DA-AACB-199A20EB2AE4}" type="presOf" srcId="{3EEFC13D-CC32-4964-BA78-F2808E35834F}" destId="{8E0D26FC-2D34-4DBD-A652-D28AD0EC1CBD}" srcOrd="0" destOrd="0" presId="urn:microsoft.com/office/officeart/2005/8/layout/radial5"/>
    <dgm:cxn modelId="{D0BAED25-1330-459F-AB5A-08644AF9886E}" type="presOf" srcId="{B73921E8-7A1D-456D-8370-6AC82CCAD259}" destId="{AFC22B8A-8F55-4842-9D4F-B4ADCBCB7221}" srcOrd="0" destOrd="0" presId="urn:microsoft.com/office/officeart/2005/8/layout/radial5"/>
    <dgm:cxn modelId="{A9543F33-4C38-4625-81A9-C065E9D8770B}" type="presOf" srcId="{3EEFC13D-CC32-4964-BA78-F2808E35834F}" destId="{0E4820FB-C2EF-4E74-9E34-8DD42CE763E8}" srcOrd="1" destOrd="0" presId="urn:microsoft.com/office/officeart/2005/8/layout/radial5"/>
    <dgm:cxn modelId="{5D0F7735-30BD-4BE6-A4AB-BBA68FAF82E3}" srcId="{7EEA5791-3A1B-43C4-9BA2-BB486D58F6E3}" destId="{37939931-7C8F-47C7-AC5D-EECB15A98E50}" srcOrd="2" destOrd="0" parTransId="{3EEFC13D-CC32-4964-BA78-F2808E35834F}" sibTransId="{AE2EABE4-7479-4794-A20C-75587B197664}"/>
    <dgm:cxn modelId="{5439723A-0CAA-4617-A338-9F447517DE42}" type="presOf" srcId="{4C087994-B215-4D19-815D-8FE776E71281}" destId="{EA41C243-1A5B-40C9-B1C4-1D9AF48CF75A}" srcOrd="1" destOrd="0" presId="urn:microsoft.com/office/officeart/2005/8/layout/radial5"/>
    <dgm:cxn modelId="{EC91883D-5052-4319-AE2F-07CC6F92F157}" srcId="{7EEA5791-3A1B-43C4-9BA2-BB486D58F6E3}" destId="{B73921E8-7A1D-456D-8370-6AC82CCAD259}" srcOrd="7" destOrd="0" parTransId="{AE61A497-DD1A-45B4-B4B5-5121FE875E09}" sibTransId="{51CBFC2F-EA18-40A4-B8D2-86AE92F77633}"/>
    <dgm:cxn modelId="{69272F42-DA2A-4909-9B33-41C609EB856B}" type="presOf" srcId="{AE61A497-DD1A-45B4-B4B5-5121FE875E09}" destId="{43901F81-48FF-41EF-B71D-A73679C2CFC3}" srcOrd="1" destOrd="0" presId="urn:microsoft.com/office/officeart/2005/8/layout/radial5"/>
    <dgm:cxn modelId="{C8B91E66-C028-431A-A585-BE00E57775EF}" type="presOf" srcId="{DA20A2FC-3EBD-4D05-A8D0-60D12B62FCE2}" destId="{0B10A73B-A908-4937-8D70-D1C100B884F8}" srcOrd="0" destOrd="0" presId="urn:microsoft.com/office/officeart/2005/8/layout/radial5"/>
    <dgm:cxn modelId="{26B27347-F9FD-4E53-A3ED-5D4CC8CFFD0E}" srcId="{1494E916-45EB-4D60-8DED-21D9434B26E2}" destId="{7EEA5791-3A1B-43C4-9BA2-BB486D58F6E3}" srcOrd="0" destOrd="0" parTransId="{EB5E2E97-9C3A-4DF4-97A6-0C738AFA95E7}" sibTransId="{29F66850-020B-4F08-AB78-84B11FC9C283}"/>
    <dgm:cxn modelId="{ACCCB16C-EED5-4F76-8B5A-2181DA92FF0B}" type="presOf" srcId="{2F3DEDAA-9457-4604-A7EA-0CF103D982EC}" destId="{7F5A34AF-5367-4AC9-9743-74729634CF70}" srcOrd="1" destOrd="0" presId="urn:microsoft.com/office/officeart/2005/8/layout/radial5"/>
    <dgm:cxn modelId="{BFA2776D-3CDF-4EC5-8598-8F22EEA1C8EF}" srcId="{7EEA5791-3A1B-43C4-9BA2-BB486D58F6E3}" destId="{F63A459F-9F82-4670-B073-84E3689242E0}" srcOrd="1" destOrd="0" parTransId="{5EBEBC7C-1EDB-4C40-BE04-01CD8EA7BCE2}" sibTransId="{9CA4787A-029E-4668-ABA4-CC2B8E3F8067}"/>
    <dgm:cxn modelId="{B4DFDD7B-C801-41C3-B068-21B740C472A4}" type="presOf" srcId="{5EBEBC7C-1EDB-4C40-BE04-01CD8EA7BCE2}" destId="{CC8276BF-C3F0-43A5-AA92-2AEC5D8D606C}" srcOrd="0" destOrd="0" presId="urn:microsoft.com/office/officeart/2005/8/layout/radial5"/>
    <dgm:cxn modelId="{4275007F-6DE5-4A03-8483-C3E7743957F4}" srcId="{7EEA5791-3A1B-43C4-9BA2-BB486D58F6E3}" destId="{11A653B2-D68B-452B-936C-8B8427616527}" srcOrd="4" destOrd="0" parTransId="{204D7B49-E12D-4AA1-BBB4-EBDAD11EF55B}" sibTransId="{0AE465E6-A814-4A91-BD24-4588FA199B89}"/>
    <dgm:cxn modelId="{390DC788-227F-4708-BDA7-9FCD40B15A48}" srcId="{7EEA5791-3A1B-43C4-9BA2-BB486D58F6E3}" destId="{FB641BCC-1DC0-431A-B0CF-A9DD3AC6C2B8}" srcOrd="0" destOrd="0" parTransId="{DA20A2FC-3EBD-4D05-A8D0-60D12B62FCE2}" sibTransId="{0A08639B-61A7-414F-85D3-78EA77894762}"/>
    <dgm:cxn modelId="{F685F398-713B-4B0A-8D13-64A58DA659E3}" type="presOf" srcId="{72043495-2CDA-41DD-926C-7C0585109A61}" destId="{3DCD6E8E-0793-477D-85CE-0FF8C118A9A1}" srcOrd="0" destOrd="0" presId="urn:microsoft.com/office/officeart/2005/8/layout/radial5"/>
    <dgm:cxn modelId="{E257829A-1AF4-44F9-811D-E56B20C4C20F}" srcId="{7EEA5791-3A1B-43C4-9BA2-BB486D58F6E3}" destId="{3C181636-1719-4589-AB87-CD6546A2B5E8}" srcOrd="5" destOrd="0" parTransId="{2F3DEDAA-9457-4604-A7EA-0CF103D982EC}" sibTransId="{22BA2D27-69B8-4B8B-8E12-0ADF0AD962B0}"/>
    <dgm:cxn modelId="{EAADA69B-7458-4CE5-8492-A66D3EEF9BDE}" type="presOf" srcId="{AE61A497-DD1A-45B4-B4B5-5121FE875E09}" destId="{37640860-191C-4D6D-84C7-1CD075CD527A}" srcOrd="0" destOrd="0" presId="urn:microsoft.com/office/officeart/2005/8/layout/radial5"/>
    <dgm:cxn modelId="{9B1225A0-EA7A-4BF7-9D5D-CFBCD206ADB6}" type="presOf" srcId="{204D7B49-E12D-4AA1-BBB4-EBDAD11EF55B}" destId="{1F41AFD7-107C-4347-A620-D3CBA2E7DE27}" srcOrd="0" destOrd="0" presId="urn:microsoft.com/office/officeart/2005/8/layout/radial5"/>
    <dgm:cxn modelId="{093E61A2-98CC-40F6-9550-1289C56BC195}" type="presOf" srcId="{2F3DEDAA-9457-4604-A7EA-0CF103D982EC}" destId="{B14D50D6-23BB-48F6-A59D-E1AA57FD932C}" srcOrd="0" destOrd="0" presId="urn:microsoft.com/office/officeart/2005/8/layout/radial5"/>
    <dgm:cxn modelId="{80F5BCAB-C98A-4D5E-A783-40E37CDC3DC1}" type="presOf" srcId="{37939931-7C8F-47C7-AC5D-EECB15A98E50}" destId="{CE9B4A4A-28A3-49AF-943E-7C8FDC0D8D9E}" srcOrd="0" destOrd="0" presId="urn:microsoft.com/office/officeart/2005/8/layout/radial5"/>
    <dgm:cxn modelId="{F7BD14B1-7E21-46AE-B5D5-15679FC5BC85}" srcId="{7EEA5791-3A1B-43C4-9BA2-BB486D58F6E3}" destId="{A3AEFDCE-B3D4-42BC-A2DE-A3AA03B45C42}" srcOrd="3" destOrd="0" parTransId="{4C087994-B215-4D19-815D-8FE776E71281}" sibTransId="{0B5B77B5-960A-4B9E-AB4B-314B2E1CDCA3}"/>
    <dgm:cxn modelId="{D6BE32B1-53C3-420F-B76A-48D7F547B070}" type="presOf" srcId="{FB641BCC-1DC0-431A-B0CF-A9DD3AC6C2B8}" destId="{2ECE2C25-1046-4C00-A616-EBD773268A8A}" srcOrd="0" destOrd="0" presId="urn:microsoft.com/office/officeart/2005/8/layout/radial5"/>
    <dgm:cxn modelId="{C03950B2-8335-40C4-871C-9F2BBB837E6F}" type="presOf" srcId="{F63A459F-9F82-4670-B073-84E3689242E0}" destId="{A856E131-CCA7-41A4-B040-7065E1353576}" srcOrd="0" destOrd="0" presId="urn:microsoft.com/office/officeart/2005/8/layout/radial5"/>
    <dgm:cxn modelId="{EACD46B9-BCF6-4FF5-A989-B8350C37A440}" type="presOf" srcId="{204D7B49-E12D-4AA1-BBB4-EBDAD11EF55B}" destId="{22FDDB55-5822-41A0-BB47-1D99C4758DF4}" srcOrd="1" destOrd="0" presId="urn:microsoft.com/office/officeart/2005/8/layout/radial5"/>
    <dgm:cxn modelId="{D9AC26BF-43B0-4BAC-A416-A8DA12C2EF4F}" srcId="{7EEA5791-3A1B-43C4-9BA2-BB486D58F6E3}" destId="{72043495-2CDA-41DD-926C-7C0585109A61}" srcOrd="6" destOrd="0" parTransId="{AC95EC90-F492-4D00-9B0B-64E1A37BBF9D}" sibTransId="{D71604A1-22A2-4A62-B02D-13368422A1EF}"/>
    <dgm:cxn modelId="{2E4EB8C2-C62F-44A2-B1EB-5CCD8BC95D1D}" type="presOf" srcId="{DA20A2FC-3EBD-4D05-A8D0-60D12B62FCE2}" destId="{E3DBA20B-13F8-48E4-894D-2FE293EC443A}" srcOrd="1" destOrd="0" presId="urn:microsoft.com/office/officeart/2005/8/layout/radial5"/>
    <dgm:cxn modelId="{6FEFCBD2-69ED-4C9D-8DED-8EC56B80C0BE}" type="presOf" srcId="{11A653B2-D68B-452B-936C-8B8427616527}" destId="{742F3182-5AEC-4E4A-8527-9DAB1BD09BDE}" srcOrd="0" destOrd="0" presId="urn:microsoft.com/office/officeart/2005/8/layout/radial5"/>
    <dgm:cxn modelId="{124023D3-82BD-414F-90A5-4126D39F1E7B}" type="presOf" srcId="{AC95EC90-F492-4D00-9B0B-64E1A37BBF9D}" destId="{0C3B95D6-3A66-4635-BF48-DE83A4E67DD9}" srcOrd="1" destOrd="0" presId="urn:microsoft.com/office/officeart/2005/8/layout/radial5"/>
    <dgm:cxn modelId="{0E2610D9-2958-4F45-9AB3-13B2A73BFF80}" type="presOf" srcId="{A3AEFDCE-B3D4-42BC-A2DE-A3AA03B45C42}" destId="{C25B2253-CA38-491C-A9AE-D7FD8E0DA307}" srcOrd="0" destOrd="0" presId="urn:microsoft.com/office/officeart/2005/8/layout/radial5"/>
    <dgm:cxn modelId="{01105EEB-4BEF-4AD0-92FB-B6D416D88AD0}" type="presOf" srcId="{3C181636-1719-4589-AB87-CD6546A2B5E8}" destId="{512BB5B7-232B-4060-BD58-8B9BADB68E25}" srcOrd="0" destOrd="0" presId="urn:microsoft.com/office/officeart/2005/8/layout/radial5"/>
    <dgm:cxn modelId="{327AE398-9793-40F4-9101-3CC660260388}" type="presParOf" srcId="{55DC2A19-1A7D-4A48-A278-1B79EF826CBA}" destId="{50AD6F31-D400-4937-BFA8-3AE30F7A39C5}" srcOrd="0" destOrd="0" presId="urn:microsoft.com/office/officeart/2005/8/layout/radial5"/>
    <dgm:cxn modelId="{E5D8230C-7218-40BB-9DE3-9FC6A351E775}" type="presParOf" srcId="{55DC2A19-1A7D-4A48-A278-1B79EF826CBA}" destId="{0B10A73B-A908-4937-8D70-D1C100B884F8}" srcOrd="1" destOrd="0" presId="urn:microsoft.com/office/officeart/2005/8/layout/radial5"/>
    <dgm:cxn modelId="{08FA383F-DF41-4428-96A1-8B517A49C53C}" type="presParOf" srcId="{0B10A73B-A908-4937-8D70-D1C100B884F8}" destId="{E3DBA20B-13F8-48E4-894D-2FE293EC443A}" srcOrd="0" destOrd="0" presId="urn:microsoft.com/office/officeart/2005/8/layout/radial5"/>
    <dgm:cxn modelId="{82178F28-9465-49CC-8C5D-9D7BB19F50F5}" type="presParOf" srcId="{55DC2A19-1A7D-4A48-A278-1B79EF826CBA}" destId="{2ECE2C25-1046-4C00-A616-EBD773268A8A}" srcOrd="2" destOrd="0" presId="urn:microsoft.com/office/officeart/2005/8/layout/radial5"/>
    <dgm:cxn modelId="{76128AAB-F355-4923-B57F-E804838A1A9B}" type="presParOf" srcId="{55DC2A19-1A7D-4A48-A278-1B79EF826CBA}" destId="{CC8276BF-C3F0-43A5-AA92-2AEC5D8D606C}" srcOrd="3" destOrd="0" presId="urn:microsoft.com/office/officeart/2005/8/layout/radial5"/>
    <dgm:cxn modelId="{130ECFF3-E7A8-49B4-BE94-C76CF8EDD405}" type="presParOf" srcId="{CC8276BF-C3F0-43A5-AA92-2AEC5D8D606C}" destId="{E66E94B4-26CE-423E-9630-E22890A1B589}" srcOrd="0" destOrd="0" presId="urn:microsoft.com/office/officeart/2005/8/layout/radial5"/>
    <dgm:cxn modelId="{BA9C22DC-A334-46CE-887A-B331F7BD1B15}" type="presParOf" srcId="{55DC2A19-1A7D-4A48-A278-1B79EF826CBA}" destId="{A856E131-CCA7-41A4-B040-7065E1353576}" srcOrd="4" destOrd="0" presId="urn:microsoft.com/office/officeart/2005/8/layout/radial5"/>
    <dgm:cxn modelId="{7457D6E2-1609-408C-A7D2-5B1DD8A1F913}" type="presParOf" srcId="{55DC2A19-1A7D-4A48-A278-1B79EF826CBA}" destId="{8E0D26FC-2D34-4DBD-A652-D28AD0EC1CBD}" srcOrd="5" destOrd="0" presId="urn:microsoft.com/office/officeart/2005/8/layout/radial5"/>
    <dgm:cxn modelId="{AE0B1D3C-20E8-4F46-BCD7-933B833A6677}" type="presParOf" srcId="{8E0D26FC-2D34-4DBD-A652-D28AD0EC1CBD}" destId="{0E4820FB-C2EF-4E74-9E34-8DD42CE763E8}" srcOrd="0" destOrd="0" presId="urn:microsoft.com/office/officeart/2005/8/layout/radial5"/>
    <dgm:cxn modelId="{F41769DC-EEB1-4BB8-80DC-287B3EA652C1}" type="presParOf" srcId="{55DC2A19-1A7D-4A48-A278-1B79EF826CBA}" destId="{CE9B4A4A-28A3-49AF-943E-7C8FDC0D8D9E}" srcOrd="6" destOrd="0" presId="urn:microsoft.com/office/officeart/2005/8/layout/radial5"/>
    <dgm:cxn modelId="{E302BAB8-7C7D-4B3F-81F8-6B917520FD78}" type="presParOf" srcId="{55DC2A19-1A7D-4A48-A278-1B79EF826CBA}" destId="{1E1161C2-69F1-40D6-B059-094388CB4F49}" srcOrd="7" destOrd="0" presId="urn:microsoft.com/office/officeart/2005/8/layout/radial5"/>
    <dgm:cxn modelId="{6FCDC63E-C6D2-4B54-9616-31705B196EFE}" type="presParOf" srcId="{1E1161C2-69F1-40D6-B059-094388CB4F49}" destId="{EA41C243-1A5B-40C9-B1C4-1D9AF48CF75A}" srcOrd="0" destOrd="0" presId="urn:microsoft.com/office/officeart/2005/8/layout/radial5"/>
    <dgm:cxn modelId="{2B245AD8-D2C5-4D79-B2BA-E5F019DEB091}" type="presParOf" srcId="{55DC2A19-1A7D-4A48-A278-1B79EF826CBA}" destId="{C25B2253-CA38-491C-A9AE-D7FD8E0DA307}" srcOrd="8" destOrd="0" presId="urn:microsoft.com/office/officeart/2005/8/layout/radial5"/>
    <dgm:cxn modelId="{7BA4ED0E-F590-48AC-ADE1-A58513E3905F}" type="presParOf" srcId="{55DC2A19-1A7D-4A48-A278-1B79EF826CBA}" destId="{1F41AFD7-107C-4347-A620-D3CBA2E7DE27}" srcOrd="9" destOrd="0" presId="urn:microsoft.com/office/officeart/2005/8/layout/radial5"/>
    <dgm:cxn modelId="{0A5940B7-4CC6-4984-BFC6-4B1475F8C7AE}" type="presParOf" srcId="{1F41AFD7-107C-4347-A620-D3CBA2E7DE27}" destId="{22FDDB55-5822-41A0-BB47-1D99C4758DF4}" srcOrd="0" destOrd="0" presId="urn:microsoft.com/office/officeart/2005/8/layout/radial5"/>
    <dgm:cxn modelId="{EEFBE9BE-448A-4975-B0FA-1F2B80FDA931}" type="presParOf" srcId="{55DC2A19-1A7D-4A48-A278-1B79EF826CBA}" destId="{742F3182-5AEC-4E4A-8527-9DAB1BD09BDE}" srcOrd="10" destOrd="0" presId="urn:microsoft.com/office/officeart/2005/8/layout/radial5"/>
    <dgm:cxn modelId="{FD7C5B76-245F-492F-95DC-AF7A9477E7EA}" type="presParOf" srcId="{55DC2A19-1A7D-4A48-A278-1B79EF826CBA}" destId="{B14D50D6-23BB-48F6-A59D-E1AA57FD932C}" srcOrd="11" destOrd="0" presId="urn:microsoft.com/office/officeart/2005/8/layout/radial5"/>
    <dgm:cxn modelId="{42CFC3C6-730A-4F8E-B74E-CE6C3EEA9970}" type="presParOf" srcId="{B14D50D6-23BB-48F6-A59D-E1AA57FD932C}" destId="{7F5A34AF-5367-4AC9-9743-74729634CF70}" srcOrd="0" destOrd="0" presId="urn:microsoft.com/office/officeart/2005/8/layout/radial5"/>
    <dgm:cxn modelId="{28F068BE-9B46-4E4F-8D50-8B4DC2D6BDE7}" type="presParOf" srcId="{55DC2A19-1A7D-4A48-A278-1B79EF826CBA}" destId="{512BB5B7-232B-4060-BD58-8B9BADB68E25}" srcOrd="12" destOrd="0" presId="urn:microsoft.com/office/officeart/2005/8/layout/radial5"/>
    <dgm:cxn modelId="{D1577501-897F-4556-B0BC-B478493BD7A7}" type="presParOf" srcId="{55DC2A19-1A7D-4A48-A278-1B79EF826CBA}" destId="{8B6A4F60-D305-4D89-9037-CD5D04EA2A36}" srcOrd="13" destOrd="0" presId="urn:microsoft.com/office/officeart/2005/8/layout/radial5"/>
    <dgm:cxn modelId="{70B081C8-02D8-4E75-AB24-6CF006DA14EE}" type="presParOf" srcId="{8B6A4F60-D305-4D89-9037-CD5D04EA2A36}" destId="{0C3B95D6-3A66-4635-BF48-DE83A4E67DD9}" srcOrd="0" destOrd="0" presId="urn:microsoft.com/office/officeart/2005/8/layout/radial5"/>
    <dgm:cxn modelId="{5904DC20-ACE2-4DDD-82FA-EBEE4BF2BC53}" type="presParOf" srcId="{55DC2A19-1A7D-4A48-A278-1B79EF826CBA}" destId="{3DCD6E8E-0793-477D-85CE-0FF8C118A9A1}" srcOrd="14" destOrd="0" presId="urn:microsoft.com/office/officeart/2005/8/layout/radial5"/>
    <dgm:cxn modelId="{0F6FDBB8-9C5A-4125-A922-E05E1DB8B234}" type="presParOf" srcId="{55DC2A19-1A7D-4A48-A278-1B79EF826CBA}" destId="{37640860-191C-4D6D-84C7-1CD075CD527A}" srcOrd="15" destOrd="0" presId="urn:microsoft.com/office/officeart/2005/8/layout/radial5"/>
    <dgm:cxn modelId="{2FFB61DD-F65D-48F4-9658-B557C253E677}" type="presParOf" srcId="{37640860-191C-4D6D-84C7-1CD075CD527A}" destId="{43901F81-48FF-41EF-B71D-A73679C2CFC3}" srcOrd="0" destOrd="0" presId="urn:microsoft.com/office/officeart/2005/8/layout/radial5"/>
    <dgm:cxn modelId="{A9C7266D-9AE3-4F05-A0AB-C46AE6277CE7}" type="presParOf" srcId="{55DC2A19-1A7D-4A48-A278-1B79EF826CBA}" destId="{AFC22B8A-8F55-4842-9D4F-B4ADCBCB7221}"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D6F31-D400-4937-BFA8-3AE30F7A39C5}">
      <dsp:nvSpPr>
        <dsp:cNvPr id="0" name=""/>
        <dsp:cNvSpPr/>
      </dsp:nvSpPr>
      <dsp:spPr>
        <a:xfrm>
          <a:off x="3963178" y="1526495"/>
          <a:ext cx="1012979" cy="987226"/>
        </a:xfrm>
        <a:prstGeom prst="ellipse">
          <a:avLst/>
        </a:prstGeom>
        <a:blipFill rotWithShape="0">
          <a:blip xmlns:r="http://schemas.openxmlformats.org/officeDocument/2006/relationships" r:embed="rId1"/>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ysClr val="window" lastClr="FFFFFF"/>
            </a:solidFill>
            <a:latin typeface="Calibri" panose="020F0502020204030204"/>
            <a:ea typeface="+mn-ea"/>
            <a:cs typeface="+mn-cs"/>
          </a:endParaRPr>
        </a:p>
      </dsp:txBody>
      <dsp:txXfrm>
        <a:off x="4111525" y="1671071"/>
        <a:ext cx="716285" cy="698074"/>
      </dsp:txXfrm>
    </dsp:sp>
    <dsp:sp modelId="{0B10A73B-A908-4937-8D70-D1C100B884F8}">
      <dsp:nvSpPr>
        <dsp:cNvPr id="0" name=""/>
        <dsp:cNvSpPr/>
      </dsp:nvSpPr>
      <dsp:spPr>
        <a:xfrm rot="16177542">
          <a:off x="4303064" y="1057764"/>
          <a:ext cx="322897"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rot="10800000">
        <a:off x="4351815" y="1175503"/>
        <a:ext cx="226028" cy="207918"/>
      </dsp:txXfrm>
    </dsp:sp>
    <dsp:sp modelId="{2ECE2C25-1046-4C00-A616-EBD773268A8A}">
      <dsp:nvSpPr>
        <dsp:cNvPr id="0" name=""/>
        <dsp:cNvSpPr/>
      </dsp:nvSpPr>
      <dsp:spPr>
        <a:xfrm>
          <a:off x="3963752" y="0"/>
          <a:ext cx="991430"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Calibri" panose="020F0502020204030204"/>
              <a:ea typeface="+mn-ea"/>
              <a:cs typeface="+mn-cs"/>
            </a:rPr>
            <a:t>Temperature</a:t>
          </a:r>
          <a:r>
            <a:rPr lang="en-US" sz="1100" kern="1200">
              <a:solidFill>
                <a:sysClr val="window" lastClr="FFFFFF"/>
              </a:solidFill>
              <a:latin typeface="Calibri" panose="020F0502020204030204"/>
              <a:ea typeface="+mn-ea"/>
              <a:cs typeface="+mn-cs"/>
            </a:rPr>
            <a:t> </a:t>
          </a:r>
        </a:p>
      </dsp:txBody>
      <dsp:txXfrm>
        <a:off x="4108944" y="134333"/>
        <a:ext cx="701046" cy="648619"/>
      </dsp:txXfrm>
    </dsp:sp>
    <dsp:sp modelId="{CC8276BF-C3F0-43A5-AA92-2AEC5D8D606C}">
      <dsp:nvSpPr>
        <dsp:cNvPr id="0" name=""/>
        <dsp:cNvSpPr/>
      </dsp:nvSpPr>
      <dsp:spPr>
        <a:xfrm rot="18900000">
          <a:off x="4869976" y="1287403"/>
          <a:ext cx="318263"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a:off x="4883959" y="1390466"/>
        <a:ext cx="222784" cy="207918"/>
      </dsp:txXfrm>
    </dsp:sp>
    <dsp:sp modelId="{A856E131-CCA7-41A4-B040-7065E1353576}">
      <dsp:nvSpPr>
        <dsp:cNvPr id="0" name=""/>
        <dsp:cNvSpPr/>
      </dsp:nvSpPr>
      <dsp:spPr>
        <a:xfrm>
          <a:off x="5113451" y="459039"/>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Viscosity</a:t>
          </a:r>
        </a:p>
      </dsp:txBody>
      <dsp:txXfrm>
        <a:off x="5247784" y="593372"/>
        <a:ext cx="648619" cy="648619"/>
      </dsp:txXfrm>
    </dsp:sp>
    <dsp:sp modelId="{8E0D26FC-2D34-4DBD-A652-D28AD0EC1CBD}">
      <dsp:nvSpPr>
        <dsp:cNvPr id="0" name=""/>
        <dsp:cNvSpPr/>
      </dsp:nvSpPr>
      <dsp:spPr>
        <a:xfrm>
          <a:off x="5106823" y="1846843"/>
          <a:ext cx="314784"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a:off x="5106823" y="1916149"/>
        <a:ext cx="220349" cy="207918"/>
      </dsp:txXfrm>
    </dsp:sp>
    <dsp:sp modelId="{CE9B4A4A-28A3-49AF-943E-7C8FDC0D8D9E}">
      <dsp:nvSpPr>
        <dsp:cNvPr id="0" name=""/>
        <dsp:cNvSpPr/>
      </dsp:nvSpPr>
      <dsp:spPr>
        <a:xfrm>
          <a:off x="5570091" y="1561465"/>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Density</a:t>
          </a:r>
        </a:p>
      </dsp:txBody>
      <dsp:txXfrm>
        <a:off x="5704424" y="1695798"/>
        <a:ext cx="648619" cy="648619"/>
      </dsp:txXfrm>
    </dsp:sp>
    <dsp:sp modelId="{1E1161C2-69F1-40D6-B059-094388CB4F49}">
      <dsp:nvSpPr>
        <dsp:cNvPr id="0" name=""/>
        <dsp:cNvSpPr/>
      </dsp:nvSpPr>
      <dsp:spPr>
        <a:xfrm rot="2700000">
          <a:off x="4869976" y="2406283"/>
          <a:ext cx="318263"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a:off x="4883959" y="2441832"/>
        <a:ext cx="222784" cy="207918"/>
      </dsp:txXfrm>
    </dsp:sp>
    <dsp:sp modelId="{C25B2253-CA38-491C-A9AE-D7FD8E0DA307}">
      <dsp:nvSpPr>
        <dsp:cNvPr id="0" name=""/>
        <dsp:cNvSpPr/>
      </dsp:nvSpPr>
      <dsp:spPr>
        <a:xfrm>
          <a:off x="5113451" y="2663891"/>
          <a:ext cx="917285" cy="917285"/>
        </a:xfrm>
        <a:prstGeom prst="ellipse">
          <a:avLst/>
        </a:prstGeom>
        <a:solidFill>
          <a:srgbClr val="002060"/>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Flow</a:t>
          </a:r>
        </a:p>
      </dsp:txBody>
      <dsp:txXfrm>
        <a:off x="5247784" y="2798224"/>
        <a:ext cx="648619" cy="648619"/>
      </dsp:txXfrm>
    </dsp:sp>
    <dsp:sp modelId="{1F41AFD7-107C-4347-A620-D3CBA2E7DE27}">
      <dsp:nvSpPr>
        <dsp:cNvPr id="0" name=""/>
        <dsp:cNvSpPr/>
      </dsp:nvSpPr>
      <dsp:spPr>
        <a:xfrm rot="5400000">
          <a:off x="4308863" y="2634759"/>
          <a:ext cx="321609"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a:off x="4357105" y="2655824"/>
        <a:ext cx="225126" cy="207918"/>
      </dsp:txXfrm>
    </dsp:sp>
    <dsp:sp modelId="{742F3182-5AEC-4E4A-8527-9DAB1BD09BDE}">
      <dsp:nvSpPr>
        <dsp:cNvPr id="0" name=""/>
        <dsp:cNvSpPr/>
      </dsp:nvSpPr>
      <dsp:spPr>
        <a:xfrm>
          <a:off x="4011025" y="3120531"/>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Pressure</a:t>
          </a:r>
        </a:p>
      </dsp:txBody>
      <dsp:txXfrm>
        <a:off x="4145358" y="3254864"/>
        <a:ext cx="648619" cy="648619"/>
      </dsp:txXfrm>
    </dsp:sp>
    <dsp:sp modelId="{B14D50D6-23BB-48F6-A59D-E1AA57FD932C}">
      <dsp:nvSpPr>
        <dsp:cNvPr id="0" name=""/>
        <dsp:cNvSpPr/>
      </dsp:nvSpPr>
      <dsp:spPr>
        <a:xfrm rot="8100000">
          <a:off x="3751096" y="2406283"/>
          <a:ext cx="318263"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rot="10800000">
        <a:off x="3832592" y="2441832"/>
        <a:ext cx="222784" cy="207918"/>
      </dsp:txXfrm>
    </dsp:sp>
    <dsp:sp modelId="{512BB5B7-232B-4060-BD58-8B9BADB68E25}">
      <dsp:nvSpPr>
        <dsp:cNvPr id="0" name=""/>
        <dsp:cNvSpPr/>
      </dsp:nvSpPr>
      <dsp:spPr>
        <a:xfrm>
          <a:off x="2908598" y="2663891"/>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Humidity</a:t>
          </a:r>
        </a:p>
      </dsp:txBody>
      <dsp:txXfrm>
        <a:off x="3042931" y="2798224"/>
        <a:ext cx="648619" cy="648619"/>
      </dsp:txXfrm>
    </dsp:sp>
    <dsp:sp modelId="{8B6A4F60-D305-4D89-9037-CD5D04EA2A36}">
      <dsp:nvSpPr>
        <dsp:cNvPr id="0" name=""/>
        <dsp:cNvSpPr/>
      </dsp:nvSpPr>
      <dsp:spPr>
        <a:xfrm rot="10800000">
          <a:off x="3517727" y="1846843"/>
          <a:ext cx="314784"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rot="10800000">
        <a:off x="3612162" y="1916149"/>
        <a:ext cx="220349" cy="207918"/>
      </dsp:txXfrm>
    </dsp:sp>
    <dsp:sp modelId="{3DCD6E8E-0793-477D-85CE-0FF8C118A9A1}">
      <dsp:nvSpPr>
        <dsp:cNvPr id="0" name=""/>
        <dsp:cNvSpPr/>
      </dsp:nvSpPr>
      <dsp:spPr>
        <a:xfrm>
          <a:off x="2451958" y="1561465"/>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Level</a:t>
          </a:r>
        </a:p>
      </dsp:txBody>
      <dsp:txXfrm>
        <a:off x="2586291" y="1695798"/>
        <a:ext cx="648619" cy="648619"/>
      </dsp:txXfrm>
    </dsp:sp>
    <dsp:sp modelId="{37640860-191C-4D6D-84C7-1CD075CD527A}">
      <dsp:nvSpPr>
        <dsp:cNvPr id="0" name=""/>
        <dsp:cNvSpPr/>
      </dsp:nvSpPr>
      <dsp:spPr>
        <a:xfrm rot="13500000">
          <a:off x="3751096" y="1287403"/>
          <a:ext cx="318263" cy="346530"/>
        </a:xfrm>
        <a:prstGeom prst="rightArrow">
          <a:avLst>
            <a:gd name="adj1" fmla="val 60000"/>
            <a:gd name="adj2" fmla="val 50000"/>
          </a:avLst>
        </a:prstGeom>
        <a:solidFill>
          <a:srgbClr val="5B9BD5">
            <a:tint val="60000"/>
            <a:hueOff val="0"/>
            <a:satOff val="0"/>
            <a:lumOff val="0"/>
            <a:alphaOff val="0"/>
          </a:srgbClr>
        </a:solidFill>
        <a:ln>
          <a:solidFill>
            <a:srgbClr val="44546A"/>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ysClr val="window" lastClr="FFFFFF"/>
            </a:solidFill>
            <a:latin typeface="Calibri" panose="020F0502020204030204"/>
            <a:ea typeface="+mn-ea"/>
            <a:cs typeface="+mn-cs"/>
          </a:endParaRPr>
        </a:p>
      </dsp:txBody>
      <dsp:txXfrm rot="10800000">
        <a:off x="3832592" y="1390466"/>
        <a:ext cx="222784" cy="207918"/>
      </dsp:txXfrm>
    </dsp:sp>
    <dsp:sp modelId="{AFC22B8A-8F55-4842-9D4F-B4ADCBCB7221}">
      <dsp:nvSpPr>
        <dsp:cNvPr id="0" name=""/>
        <dsp:cNvSpPr/>
      </dsp:nvSpPr>
      <dsp:spPr>
        <a:xfrm>
          <a:off x="2908598" y="459039"/>
          <a:ext cx="917285" cy="917285"/>
        </a:xfrm>
        <a:prstGeom prst="ellipse">
          <a:avLst/>
        </a:prstGeom>
        <a:solidFill>
          <a:srgbClr val="5B9BD5">
            <a:lumMod val="50000"/>
          </a:srgbClr>
        </a:solidFill>
        <a:ln w="12700" cap="flat" cmpd="sng" algn="ctr">
          <a:solidFill>
            <a:srgbClr val="44546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 lastClr="FFFFFF"/>
              </a:solidFill>
              <a:latin typeface="Calibri" panose="020F0502020204030204"/>
              <a:ea typeface="+mn-ea"/>
              <a:cs typeface="+mn-cs"/>
            </a:rPr>
            <a:t>Speed </a:t>
          </a:r>
        </a:p>
      </dsp:txBody>
      <dsp:txXfrm>
        <a:off x="3042931" y="593372"/>
        <a:ext cx="648619" cy="64861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68E5-D3A2-4CE8-B866-9B1AE2E6E0EB}" type="datetimeFigureOut">
              <a:rPr lang="en-US" smtClean="0"/>
              <a:pPr/>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CD511-3FBA-42A2-89AB-9F77AD734AE3}" type="slidenum">
              <a:rPr lang="en-US" smtClean="0"/>
              <a:pPr/>
              <a:t>‹#›</a:t>
            </a:fld>
            <a:endParaRPr lang="en-US"/>
          </a:p>
        </p:txBody>
      </p:sp>
    </p:spTree>
    <p:extLst>
      <p:ext uri="{BB962C8B-B14F-4D97-AF65-F5344CB8AC3E}">
        <p14:creationId xmlns:p14="http://schemas.microsoft.com/office/powerpoint/2010/main" val="298734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CD511-3FBA-42A2-89AB-9F77AD734AE3}" type="slidenum">
              <a:rPr lang="en-US" smtClean="0"/>
              <a:pPr/>
              <a:t>1</a:t>
            </a:fld>
            <a:endParaRPr lang="en-US"/>
          </a:p>
        </p:txBody>
      </p:sp>
    </p:spTree>
    <p:extLst>
      <p:ext uri="{BB962C8B-B14F-4D97-AF65-F5344CB8AC3E}">
        <p14:creationId xmlns:p14="http://schemas.microsoft.com/office/powerpoint/2010/main" val="902997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Measuremnt</a:t>
            </a:r>
            <a:r>
              <a:rPr lang="en-US" baseline="0"/>
              <a:t> of temperature is important in all phases of human activities including </a:t>
            </a:r>
            <a:r>
              <a:rPr lang="en-US" baseline="0" err="1"/>
              <a:t>industrial,helath</a:t>
            </a:r>
            <a:r>
              <a:rPr lang="en-US" baseline="0"/>
              <a:t> </a:t>
            </a:r>
            <a:r>
              <a:rPr lang="en-US" baseline="0" err="1"/>
              <a:t>care.home</a:t>
            </a:r>
            <a:r>
              <a:rPr lang="en-US" baseline="0"/>
              <a:t> appliances </a:t>
            </a:r>
            <a:r>
              <a:rPr lang="en-US" baseline="0" err="1"/>
              <a:t>etc..In</a:t>
            </a:r>
            <a:r>
              <a:rPr lang="en-US" baseline="0"/>
              <a:t> fact in almost every sectors temperature is the key parameter to be established.</a:t>
            </a:r>
            <a:endParaRPr lang="en-US"/>
          </a:p>
        </p:txBody>
      </p:sp>
      <p:sp>
        <p:nvSpPr>
          <p:cNvPr id="4" name="Slide Number Placeholder 3"/>
          <p:cNvSpPr>
            <a:spLocks noGrp="1"/>
          </p:cNvSpPr>
          <p:nvPr>
            <p:ph type="sldNum" sz="quarter" idx="10"/>
          </p:nvPr>
        </p:nvSpPr>
        <p:spPr/>
        <p:txBody>
          <a:bodyPr/>
          <a:lstStyle/>
          <a:p>
            <a:fld id="{84202F3A-8002-434A-9EC4-79ADD3B06785}" type="slidenum">
              <a:rPr lang="en-US" smtClean="0"/>
              <a:pPr/>
              <a:t>13</a:t>
            </a:fld>
            <a:endParaRPr lang="en-US"/>
          </a:p>
        </p:txBody>
      </p:sp>
    </p:spTree>
    <p:extLst>
      <p:ext uri="{BB962C8B-B14F-4D97-AF65-F5344CB8AC3E}">
        <p14:creationId xmlns:p14="http://schemas.microsoft.com/office/powerpoint/2010/main" val="280369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a:solidFill>
                  <a:schemeClr val="tx1"/>
                </a:solidFill>
                <a:effectLst/>
                <a:latin typeface="+mn-lt"/>
                <a:ea typeface="+mn-ea"/>
                <a:cs typeface="+mn-cs"/>
              </a:rPr>
              <a:t>A classic example of</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an ambient air temperature thermometer is shown in</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Figure. The outside edge of the spiral is pinned to the frame</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and a pointer is connected to the</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center. As the temperature</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increases, the spiral winds up deflecting the pointer clockwise.</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low-expanding Invar (64% Fe, 36% Ni)</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against high-expanding nickel-iron</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alloy with chromium or</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manganese  (or with brass)added.  </a:t>
            </a:r>
            <a:r>
              <a:rPr lang="en-US" sz="1200" i="0" kern="1200" baseline="0">
                <a:solidFill>
                  <a:schemeClr val="tx1"/>
                </a:solidFill>
                <a:effectLst/>
                <a:latin typeface="+mn-lt"/>
                <a:ea typeface="+mn-ea"/>
                <a:cs typeface="+mn-cs"/>
              </a:rPr>
              <a:t> </a:t>
            </a:r>
            <a:r>
              <a:rPr lang="en-US" sz="1400" b="1" i="0" kern="1200">
                <a:solidFill>
                  <a:srgbClr val="FF0000"/>
                </a:solidFill>
                <a:effectLst/>
                <a:latin typeface="+mn-lt"/>
                <a:ea typeface="+mn-ea"/>
                <a:cs typeface="+mn-cs"/>
              </a:rPr>
              <a:t>Used in ambient temperature measurement devices</a:t>
            </a:r>
            <a:r>
              <a:rPr lang="en-US" sz="1400" b="1" i="0" kern="1200" baseline="0">
                <a:solidFill>
                  <a:srgbClr val="FF0000"/>
                </a:solidFill>
                <a:effectLst/>
                <a:latin typeface="+mn-lt"/>
                <a:ea typeface="+mn-ea"/>
                <a:cs typeface="+mn-cs"/>
              </a:rPr>
              <a:t> and air conditioning thermostats.</a:t>
            </a:r>
            <a:br>
              <a:rPr lang="en-US" sz="1200" i="0" kern="1200">
                <a:solidFill>
                  <a:schemeClr val="tx1"/>
                </a:solidFill>
                <a:effectLst/>
                <a:latin typeface="+mn-lt"/>
                <a:ea typeface="+mn-ea"/>
                <a:cs typeface="+mn-cs"/>
              </a:rPr>
            </a:br>
            <a:r>
              <a:rPr lang="en-US" sz="1200" i="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E669D571-370A-4920-8A39-EF1818559DF0}" type="slidenum">
              <a:rPr lang="en-US" smtClean="0"/>
              <a:pPr/>
              <a:t>17</a:t>
            </a:fld>
            <a:endParaRPr lang="en-US"/>
          </a:p>
        </p:txBody>
      </p:sp>
    </p:spTree>
    <p:extLst>
      <p:ext uri="{BB962C8B-B14F-4D97-AF65-F5344CB8AC3E}">
        <p14:creationId xmlns:p14="http://schemas.microsoft.com/office/powerpoint/2010/main" val="357779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main parts of a helix bimetallic thermometer are as follows: A bimetallic helix which is fixed at one end to the body of the instrument and free at its other end. To the free end of the bimetallic helix is attached a shaft. One end of the shaft is mounted in friction less arrangement and its other end is connected to a pointer which sweeps over a temperature calibrated</a:t>
            </a:r>
            <a:r>
              <a:rPr lang="en-US" baseline="0"/>
              <a:t> </a:t>
            </a:r>
            <a:r>
              <a:rPr lang="en-US"/>
              <a:t> circular dial graduated in degrees of temperature.</a:t>
            </a:r>
          </a:p>
          <a:p>
            <a:endParaRPr lang="en-US"/>
          </a:p>
          <a:p>
            <a:endParaRPr lang="en-US"/>
          </a:p>
          <a:p>
            <a:r>
              <a:rPr lang="en-US"/>
              <a:t>Used in Industrial process applications</a:t>
            </a:r>
          </a:p>
        </p:txBody>
      </p:sp>
      <p:sp>
        <p:nvSpPr>
          <p:cNvPr id="4" name="Slide Number Placeholder 3"/>
          <p:cNvSpPr>
            <a:spLocks noGrp="1"/>
          </p:cNvSpPr>
          <p:nvPr>
            <p:ph type="sldNum" sz="quarter" idx="10"/>
          </p:nvPr>
        </p:nvSpPr>
        <p:spPr/>
        <p:txBody>
          <a:bodyPr/>
          <a:lstStyle/>
          <a:p>
            <a:fld id="{E669D571-370A-4920-8A39-EF1818559DF0}" type="slidenum">
              <a:rPr lang="en-US" smtClean="0"/>
              <a:pPr/>
              <a:t>18</a:t>
            </a:fld>
            <a:endParaRPr lang="en-US"/>
          </a:p>
        </p:txBody>
      </p:sp>
    </p:spTree>
    <p:extLst>
      <p:ext uri="{BB962C8B-B14F-4D97-AF65-F5344CB8AC3E}">
        <p14:creationId xmlns:p14="http://schemas.microsoft.com/office/powerpoint/2010/main" val="66708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a:solidFill>
                  <a:schemeClr val="tx1"/>
                </a:solidFill>
                <a:effectLst/>
                <a:latin typeface="+mn-lt"/>
                <a:ea typeface="+mn-ea"/>
                <a:cs typeface="+mn-cs"/>
              </a:rPr>
              <a:t>The law of intermediate metals states that the introduction of a third metal into the circuit will have no effect upon</a:t>
            </a:r>
            <a:br>
              <a:rPr lang="en-US" sz="1200" i="0" kern="1200">
                <a:solidFill>
                  <a:schemeClr val="tx1"/>
                </a:solidFill>
                <a:effectLst/>
                <a:latin typeface="+mn-lt"/>
                <a:ea typeface="+mn-ea"/>
                <a:cs typeface="+mn-cs"/>
              </a:rPr>
            </a:br>
            <a:r>
              <a:rPr lang="en-US" sz="1200" i="0" kern="1200">
                <a:solidFill>
                  <a:schemeClr val="tx1"/>
                </a:solidFill>
                <a:effectLst/>
                <a:latin typeface="+mn-lt"/>
                <a:ea typeface="+mn-ea"/>
                <a:cs typeface="+mn-cs"/>
              </a:rPr>
              <a:t>the EMF generated so long as the junctions of the third metal</a:t>
            </a:r>
            <a:r>
              <a:rPr lang="en-US" sz="1200" i="0" kern="1200" baseline="0">
                <a:solidFill>
                  <a:schemeClr val="tx1"/>
                </a:solidFill>
                <a:effectLst/>
                <a:latin typeface="+mn-lt"/>
                <a:ea typeface="+mn-ea"/>
                <a:cs typeface="+mn-cs"/>
              </a:rPr>
              <a:t> </a:t>
            </a:r>
            <a:r>
              <a:rPr lang="en-US" sz="1200" i="0" kern="1200">
                <a:solidFill>
                  <a:schemeClr val="tx1"/>
                </a:solidFill>
                <a:effectLst/>
                <a:latin typeface="+mn-lt"/>
                <a:ea typeface="+mn-ea"/>
                <a:cs typeface="+mn-cs"/>
              </a:rPr>
              <a:t>with the other two are at the same temperature. </a:t>
            </a:r>
            <a:br>
              <a:rPr lang="en-US" sz="1200" i="0" kern="1200">
                <a:solidFill>
                  <a:schemeClr val="tx1"/>
                </a:solidFill>
                <a:effectLst/>
                <a:latin typeface="+mn-lt"/>
                <a:ea typeface="+mn-ea"/>
                <a:cs typeface="+mn-cs"/>
              </a:rPr>
            </a:br>
            <a:br>
              <a:rPr lang="en-US" sz="1200" i="0" kern="1200">
                <a:solidFill>
                  <a:schemeClr val="tx1"/>
                </a:solidFill>
                <a:effectLst/>
                <a:latin typeface="+mn-lt"/>
                <a:ea typeface="+mn-ea"/>
                <a:cs typeface="+mn-cs"/>
              </a:rPr>
            </a:br>
            <a:br>
              <a:rPr lang="en-US" sz="1200" i="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B0971584-1128-44C5-8CF0-1A865BAC5496}" type="slidenum">
              <a:rPr lang="en-US" smtClean="0"/>
              <a:pPr/>
              <a:t>64</a:t>
            </a:fld>
            <a:endParaRPr lang="en-US"/>
          </a:p>
        </p:txBody>
      </p:sp>
    </p:spTree>
    <p:extLst>
      <p:ext uri="{BB962C8B-B14F-4D97-AF65-F5344CB8AC3E}">
        <p14:creationId xmlns:p14="http://schemas.microsoft.com/office/powerpoint/2010/main" val="193450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CD511-3FBA-42A2-89AB-9F77AD734AE3}" type="slidenum">
              <a:rPr lang="en-US" smtClean="0"/>
              <a:pPr/>
              <a:t>75</a:t>
            </a:fld>
            <a:endParaRPr lang="en-US"/>
          </a:p>
        </p:txBody>
      </p:sp>
    </p:spTree>
    <p:extLst>
      <p:ext uri="{BB962C8B-B14F-4D97-AF65-F5344CB8AC3E}">
        <p14:creationId xmlns:p14="http://schemas.microsoft.com/office/powerpoint/2010/main" val="383231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D9EA9C80-EB79-4EE8-A983-E03E6D6E370A}" type="datetime3">
              <a:rPr lang="en-US" smtClean="0"/>
              <a:pPr/>
              <a:t>5 April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32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BBC85A-F078-4302-8965-0AB957898253}" type="datetime3">
              <a:rPr lang="en-US" smtClean="0"/>
              <a:pPr/>
              <a:t>5 April 2022</a:t>
            </a:fld>
            <a:endParaRPr lang="en-US"/>
          </a:p>
        </p:txBody>
      </p:sp>
      <p:sp>
        <p:nvSpPr>
          <p:cNvPr id="6" name="Footer Placeholder 5"/>
          <p:cNvSpPr>
            <a:spLocks noGrp="1"/>
          </p:cNvSpPr>
          <p:nvPr>
            <p:ph type="ftr" sz="quarter" idx="11"/>
          </p:nvPr>
        </p:nvSpPr>
        <p:spPr/>
        <p:txBody>
          <a:bodyPr/>
          <a:lstStyle/>
          <a:p>
            <a:r>
              <a:rPr lang="en-US"/>
              <a:t>Industrial Instrumentation by V.Sravani</a:t>
            </a:r>
          </a:p>
        </p:txBody>
      </p:sp>
      <p:sp>
        <p:nvSpPr>
          <p:cNvPr id="7" name="Slide Number Placeholder 6"/>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15752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FB8BBF-28AB-4A5C-B73E-50BADE2F3F40}" type="datetime3">
              <a:rPr lang="en-US" smtClean="0"/>
              <a:pPr/>
              <a:t>5 April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11745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394BE-6794-4CBF-98D8-7F60CB1AFC4F}" type="datetime3">
              <a:rPr lang="en-US" smtClean="0"/>
              <a:pPr/>
              <a:t>5 April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866128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2518116"/>
            <a:ext cx="9467557" cy="3350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C7A096-7EF8-4180-9037-3C93449B3420}" type="datetime3">
              <a:rPr lang="en-US" smtClean="0"/>
              <a:pPr/>
              <a:t>5 April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30211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86C00C-8716-4905-A0CF-73154DE575EA}" type="datetime3">
              <a:rPr lang="en-US" smtClean="0"/>
              <a:pPr/>
              <a:t>5 April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6017F7-AC33-4A3F-B5CF-F2156745033B}" type="datetime3">
              <a:rPr lang="en-US" smtClean="0"/>
              <a:pPr/>
              <a:t>5 April 2022</a:t>
            </a:fld>
            <a:endParaRPr lang="en-US"/>
          </a:p>
        </p:txBody>
      </p:sp>
      <p:sp>
        <p:nvSpPr>
          <p:cNvPr id="6" name="Footer Placeholder 5"/>
          <p:cNvSpPr>
            <a:spLocks noGrp="1"/>
          </p:cNvSpPr>
          <p:nvPr>
            <p:ph type="ftr" sz="quarter" idx="11"/>
          </p:nvPr>
        </p:nvSpPr>
        <p:spPr/>
        <p:txBody>
          <a:bodyPr/>
          <a:lstStyle/>
          <a:p>
            <a:r>
              <a:rPr lang="en-US"/>
              <a:t>Industrial Instrumentation by V.Sravani</a:t>
            </a:r>
          </a:p>
        </p:txBody>
      </p:sp>
      <p:sp>
        <p:nvSpPr>
          <p:cNvPr id="7" name="Slide Number Placeholder 6"/>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31210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C7088F-9AAA-4B79-B07A-530F688CAE2B}" type="datetime3">
              <a:rPr lang="en-US" smtClean="0"/>
              <a:pPr/>
              <a:t>5 April 2022</a:t>
            </a:fld>
            <a:endParaRPr lang="en-US"/>
          </a:p>
        </p:txBody>
      </p:sp>
      <p:sp>
        <p:nvSpPr>
          <p:cNvPr id="8" name="Footer Placeholder 7"/>
          <p:cNvSpPr>
            <a:spLocks noGrp="1"/>
          </p:cNvSpPr>
          <p:nvPr>
            <p:ph type="ftr" sz="quarter" idx="11"/>
          </p:nvPr>
        </p:nvSpPr>
        <p:spPr/>
        <p:txBody>
          <a:bodyPr/>
          <a:lstStyle/>
          <a:p>
            <a:r>
              <a:rPr lang="en-US"/>
              <a:t>Industrial Instrumentation by V.Sravani</a:t>
            </a:r>
          </a:p>
        </p:txBody>
      </p:sp>
      <p:sp>
        <p:nvSpPr>
          <p:cNvPr id="9" name="Slide Number Placeholder 8"/>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715023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58E730-0716-4729-8B2C-503023CC5F3E}" type="datetime3">
              <a:rPr lang="en-US" smtClean="0"/>
              <a:pPr/>
              <a:t>5 April 2022</a:t>
            </a:fld>
            <a:endParaRPr lang="en-US"/>
          </a:p>
        </p:txBody>
      </p:sp>
      <p:sp>
        <p:nvSpPr>
          <p:cNvPr id="4" name="Footer Placeholder 3"/>
          <p:cNvSpPr>
            <a:spLocks noGrp="1"/>
          </p:cNvSpPr>
          <p:nvPr>
            <p:ph type="ftr" sz="quarter" idx="11"/>
          </p:nvPr>
        </p:nvSpPr>
        <p:spPr/>
        <p:txBody>
          <a:bodyPr/>
          <a:lstStyle/>
          <a:p>
            <a:r>
              <a:rPr lang="en-US"/>
              <a:t>Industrial Instrumentation by V.Sravani</a:t>
            </a:r>
          </a:p>
        </p:txBody>
      </p:sp>
      <p:sp>
        <p:nvSpPr>
          <p:cNvPr id="5" name="Slide Number Placeholder 4"/>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180417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A74AED2-AB27-4A4C-9515-7B8A11EDC393}" type="datetime3">
              <a:rPr lang="en-US" smtClean="0"/>
              <a:pPr/>
              <a:t>5 April 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Industrial Instrumentation by V.Sravani</a:t>
            </a:r>
          </a:p>
        </p:txBody>
      </p:sp>
      <p:sp>
        <p:nvSpPr>
          <p:cNvPr id="9" name="Slide Number Placeholder 8"/>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76723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09822" y="1566763"/>
            <a:ext cx="10058400" cy="1450757"/>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797F436-4C47-4D2D-B5A5-37B1BC9A1FD7}" type="datetime3">
              <a:rPr lang="en-US" smtClean="0"/>
              <a:pPr/>
              <a:t>5 April 2022</a:t>
            </a:fld>
            <a:endParaRPr lang="en-US"/>
          </a:p>
        </p:txBody>
      </p:sp>
      <p:sp>
        <p:nvSpPr>
          <p:cNvPr id="4" name="Footer Placeholder 3"/>
          <p:cNvSpPr>
            <a:spLocks noGrp="1"/>
          </p:cNvSpPr>
          <p:nvPr>
            <p:ph type="ftr" sz="quarter" idx="11"/>
          </p:nvPr>
        </p:nvSpPr>
        <p:spPr/>
        <p:txBody>
          <a:bodyPr/>
          <a:lstStyle/>
          <a:p>
            <a:r>
              <a:rPr lang="en-US"/>
              <a:t>Industrial Instrumentation by V.Sravani</a:t>
            </a:r>
          </a:p>
        </p:txBody>
      </p:sp>
      <p:sp>
        <p:nvSpPr>
          <p:cNvPr id="5" name="Slide Number Placeholder 4"/>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6521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B3B7EF5-A404-4050-9F46-765EC590D158}" type="datetime3">
              <a:rPr lang="en-US" smtClean="0"/>
              <a:pPr/>
              <a:t>5 April 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Industrial Instrumentation by V.Sravani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9AF37A2-C851-4F32-9430-125BBAF8912B}" type="slidenum">
              <a:rPr lang="en-US" smtClean="0"/>
              <a:pPr/>
              <a:t>‹#›</a:t>
            </a:fld>
            <a:endParaRPr lang="en-US"/>
          </a:p>
        </p:txBody>
      </p:sp>
    </p:spTree>
    <p:extLst>
      <p:ext uri="{BB962C8B-B14F-4D97-AF65-F5344CB8AC3E}">
        <p14:creationId xmlns:p14="http://schemas.microsoft.com/office/powerpoint/2010/main" val="106791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562692-6CD4-40FB-B86C-80F1D06905A1}" type="datetime3">
              <a:rPr lang="en-US" smtClean="0"/>
              <a:pPr/>
              <a:t>5 April 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Industrial Instrumentation by V.Sravani</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9AF37A2-C851-4F32-9430-125BBAF8912B}"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133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4" r:id="rId8"/>
    <p:sldLayoutId id="2147483668" r:id="rId9"/>
    <p:sldLayoutId id="2147483669" r:id="rId10"/>
    <p:sldLayoutId id="2147483670" r:id="rId11"/>
    <p:sldLayoutId id="2147483671"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elprocus.com/an-overview-of-bio-battery-working-principle-types-applications/" TargetMode="External"/><Relationship Id="rId2" Type="http://schemas.openxmlformats.org/officeDocument/2006/relationships/hyperlink" Target="https://www.elprocus.com/optical-fiber-working-and-its-applications/" TargetMode="External"/><Relationship Id="rId1" Type="http://schemas.openxmlformats.org/officeDocument/2006/relationships/slideLayout" Target="../slideLayouts/slideLayout7.xml"/><Relationship Id="rId4" Type="http://schemas.openxmlformats.org/officeDocument/2006/relationships/hyperlink" Target="https://www.elprocus.com/rheostat-working-types-and-applications/"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www.elprocus.com/wavelength-of-red-light/"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https://www.elprocus.com/tutorial-on-smoke-detectors-and-fire-alarms/"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2.wm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194862"/>
          </a:xfrm>
        </p:spPr>
        <p:txBody>
          <a:bodyPr/>
          <a:lstStyle/>
          <a:p>
            <a:r>
              <a:rPr lang="en-US"/>
              <a:t>Industrial Instrumentation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554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Industrial Instrumentation</a:t>
            </a:r>
          </a:p>
        </p:txBody>
      </p:sp>
      <p:sp>
        <p:nvSpPr>
          <p:cNvPr id="4" name="TextBox 3"/>
          <p:cNvSpPr txBox="1"/>
          <p:nvPr/>
        </p:nvSpPr>
        <p:spPr>
          <a:xfrm>
            <a:off x="1481070" y="785611"/>
            <a:ext cx="3178434" cy="769441"/>
          </a:xfrm>
          <a:prstGeom prst="rect">
            <a:avLst/>
          </a:prstGeom>
          <a:noFill/>
        </p:spPr>
        <p:txBody>
          <a:bodyPr wrap="none" rtlCol="0">
            <a:spAutoFit/>
          </a:bodyPr>
          <a:lstStyle/>
          <a:p>
            <a:r>
              <a:rPr lang="en-US" sz="4400"/>
              <a:t>Temperature</a:t>
            </a:r>
            <a:r>
              <a:rPr lang="en-US"/>
              <a:t> </a:t>
            </a:r>
          </a:p>
        </p:txBody>
      </p:sp>
      <p:sp>
        <p:nvSpPr>
          <p:cNvPr id="5" name="TextBox 4"/>
          <p:cNvSpPr txBox="1"/>
          <p:nvPr/>
        </p:nvSpPr>
        <p:spPr>
          <a:xfrm>
            <a:off x="1545465" y="1906073"/>
            <a:ext cx="8162043" cy="646331"/>
          </a:xfrm>
          <a:prstGeom prst="rect">
            <a:avLst/>
          </a:prstGeom>
          <a:noFill/>
        </p:spPr>
        <p:txBody>
          <a:bodyPr wrap="none" rtlCol="0">
            <a:spAutoFit/>
          </a:bodyPr>
          <a:lstStyle/>
          <a:p>
            <a:pPr marL="285750" indent="-285750">
              <a:buFont typeface="Arial" panose="020B0604020202020204" pitchFamily="34" charset="0"/>
              <a:buChar char="•"/>
            </a:pPr>
            <a:r>
              <a:rPr lang="en-US"/>
              <a:t>Temperature is measure of the relative hotness or coldness of an object</a:t>
            </a:r>
          </a:p>
          <a:p>
            <a:pPr marL="285750" indent="-285750">
              <a:buFont typeface="Arial" panose="020B0604020202020204" pitchFamily="34" charset="0"/>
              <a:buChar char="•"/>
            </a:pPr>
            <a:r>
              <a:rPr lang="en-US"/>
              <a:t>Temperature is often measured relative to the freezing and boiling points of water</a:t>
            </a:r>
          </a:p>
        </p:txBody>
      </p:sp>
      <p:pic>
        <p:nvPicPr>
          <p:cNvPr id="6" name="Picture 5"/>
          <p:cNvPicPr>
            <a:picLocks noChangeAspect="1"/>
          </p:cNvPicPr>
          <p:nvPr/>
        </p:nvPicPr>
        <p:blipFill>
          <a:blip r:embed="rId2"/>
          <a:stretch>
            <a:fillRect/>
          </a:stretch>
        </p:blipFill>
        <p:spPr>
          <a:xfrm>
            <a:off x="3284113" y="2990151"/>
            <a:ext cx="4095481" cy="2376022"/>
          </a:xfrm>
          <a:prstGeom prst="rect">
            <a:avLst/>
          </a:prstGeom>
        </p:spPr>
      </p:pic>
    </p:spTree>
    <p:extLst>
      <p:ext uri="{BB962C8B-B14F-4D97-AF65-F5344CB8AC3E}">
        <p14:creationId xmlns:p14="http://schemas.microsoft.com/office/powerpoint/2010/main" val="197102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Industrial Instrumentation</a:t>
            </a:r>
          </a:p>
        </p:txBody>
      </p:sp>
      <p:pic>
        <p:nvPicPr>
          <p:cNvPr id="5" name="Picture 4"/>
          <p:cNvPicPr>
            <a:picLocks noChangeAspect="1"/>
          </p:cNvPicPr>
          <p:nvPr/>
        </p:nvPicPr>
        <p:blipFill>
          <a:blip r:embed="rId2"/>
          <a:stretch>
            <a:fillRect/>
          </a:stretch>
        </p:blipFill>
        <p:spPr>
          <a:xfrm>
            <a:off x="1931830" y="746972"/>
            <a:ext cx="7946266" cy="4662153"/>
          </a:xfrm>
          <a:prstGeom prst="rect">
            <a:avLst/>
          </a:prstGeom>
        </p:spPr>
      </p:pic>
    </p:spTree>
    <p:extLst>
      <p:ext uri="{BB962C8B-B14F-4D97-AF65-F5344CB8AC3E}">
        <p14:creationId xmlns:p14="http://schemas.microsoft.com/office/powerpoint/2010/main" val="200523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Industrial Instrumentation</a:t>
            </a:r>
          </a:p>
        </p:txBody>
      </p:sp>
      <p:sp>
        <p:nvSpPr>
          <p:cNvPr id="4" name="TextBox 3"/>
          <p:cNvSpPr txBox="1"/>
          <p:nvPr/>
        </p:nvSpPr>
        <p:spPr>
          <a:xfrm>
            <a:off x="1277435" y="721217"/>
            <a:ext cx="7583230" cy="2062103"/>
          </a:xfrm>
          <a:prstGeom prst="rect">
            <a:avLst/>
          </a:prstGeom>
          <a:noFill/>
        </p:spPr>
        <p:txBody>
          <a:bodyPr wrap="square" rtlCol="0">
            <a:spAutoFit/>
          </a:bodyPr>
          <a:lstStyle/>
          <a:p>
            <a:pPr algn="just"/>
            <a:r>
              <a:rPr lang="en-US" sz="2000"/>
              <a:t>Temperature is the measure of thermal energy in the body.</a:t>
            </a:r>
          </a:p>
          <a:p>
            <a:pPr algn="just"/>
            <a:r>
              <a:rPr lang="en-US"/>
              <a:t>	Normally measured in  </a:t>
            </a:r>
            <a:r>
              <a:rPr lang="en-US" b="1"/>
              <a:t>degrees [</a:t>
            </a:r>
            <a:r>
              <a:rPr lang="en-GB" b="1" baseline="30000"/>
              <a:t>0</a:t>
            </a:r>
            <a:r>
              <a:rPr lang="en-US" b="1"/>
              <a:t>]</a:t>
            </a:r>
            <a:r>
              <a:rPr lang="en-US"/>
              <a:t> using one of the following 	scales:</a:t>
            </a:r>
          </a:p>
          <a:p>
            <a:pPr algn="just"/>
            <a:endParaRPr lang="en-US"/>
          </a:p>
          <a:p>
            <a:pPr algn="just"/>
            <a:r>
              <a:rPr lang="en-US"/>
              <a:t>1.</a:t>
            </a:r>
            <a:r>
              <a:rPr lang="en-US" b="1"/>
              <a:t>Fahrenheit</a:t>
            </a:r>
            <a:r>
              <a:rPr lang="en-US"/>
              <a:t>.[</a:t>
            </a:r>
            <a:r>
              <a:rPr lang="en-GB" baseline="30000"/>
              <a:t>0</a:t>
            </a:r>
            <a:r>
              <a:rPr lang="en-GB"/>
              <a:t>F</a:t>
            </a:r>
            <a:r>
              <a:rPr lang="en-US"/>
              <a:t>]</a:t>
            </a:r>
          </a:p>
          <a:p>
            <a:pPr algn="just"/>
            <a:r>
              <a:rPr lang="en-US"/>
              <a:t>2.</a:t>
            </a:r>
            <a:r>
              <a:rPr lang="en-US" b="1"/>
              <a:t>Celsius</a:t>
            </a:r>
            <a:r>
              <a:rPr lang="en-US"/>
              <a:t> or centigrade.[</a:t>
            </a:r>
            <a:r>
              <a:rPr lang="en-GB" baseline="30000"/>
              <a:t>0</a:t>
            </a:r>
            <a:r>
              <a:rPr lang="en-US"/>
              <a:t>C]</a:t>
            </a:r>
            <a:endParaRPr lang="en-GB"/>
          </a:p>
          <a:p>
            <a:pPr algn="just"/>
            <a:r>
              <a:rPr lang="en-GB"/>
              <a:t>3.</a:t>
            </a:r>
            <a:r>
              <a:rPr lang="en-GB" b="1"/>
              <a:t>Kelvin</a:t>
            </a:r>
            <a:r>
              <a:rPr lang="en-GB"/>
              <a:t>. [K]</a:t>
            </a:r>
            <a:endParaRPr lang="en-US"/>
          </a:p>
        </p:txBody>
      </p:sp>
      <p:pic>
        <p:nvPicPr>
          <p:cNvPr id="5" name="Picture 4"/>
          <p:cNvPicPr>
            <a:picLocks noChangeAspect="1"/>
          </p:cNvPicPr>
          <p:nvPr/>
        </p:nvPicPr>
        <p:blipFill>
          <a:blip r:embed="rId2"/>
          <a:stretch>
            <a:fillRect/>
          </a:stretch>
        </p:blipFill>
        <p:spPr>
          <a:xfrm>
            <a:off x="5112913" y="1761027"/>
            <a:ext cx="5499278" cy="4137495"/>
          </a:xfrm>
          <a:prstGeom prst="rect">
            <a:avLst/>
          </a:prstGeom>
        </p:spPr>
      </p:pic>
      <p:sp>
        <p:nvSpPr>
          <p:cNvPr id="6" name="TextBox 5"/>
          <p:cNvSpPr txBox="1"/>
          <p:nvPr/>
        </p:nvSpPr>
        <p:spPr>
          <a:xfrm>
            <a:off x="1326524" y="3837904"/>
            <a:ext cx="1572866" cy="923330"/>
          </a:xfrm>
          <a:prstGeom prst="rect">
            <a:avLst/>
          </a:prstGeom>
          <a:noFill/>
        </p:spPr>
        <p:txBody>
          <a:bodyPr wrap="none" rtlCol="0">
            <a:spAutoFit/>
          </a:bodyPr>
          <a:lstStyle/>
          <a:p>
            <a:r>
              <a:rPr lang="en-US"/>
              <a:t>F = 32 + 9 C / 5</a:t>
            </a:r>
          </a:p>
          <a:p>
            <a:r>
              <a:rPr lang="en-US"/>
              <a:t> </a:t>
            </a:r>
          </a:p>
          <a:p>
            <a:r>
              <a:rPr lang="en-US"/>
              <a:t>C=K-273.15</a:t>
            </a:r>
          </a:p>
        </p:txBody>
      </p:sp>
    </p:spTree>
    <p:extLst>
      <p:ext uri="{BB962C8B-B14F-4D97-AF65-F5344CB8AC3E}">
        <p14:creationId xmlns:p14="http://schemas.microsoft.com/office/powerpoint/2010/main" val="270876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6421"/>
            <a:ext cx="10515600" cy="1325563"/>
          </a:xfrm>
        </p:spPr>
        <p:txBody>
          <a:bodyPr/>
          <a:lstStyle/>
          <a:p>
            <a:r>
              <a:rPr lang="en-US"/>
              <a:t>Why measure temperature?</a:t>
            </a:r>
          </a:p>
        </p:txBody>
      </p:sp>
      <p:sp>
        <p:nvSpPr>
          <p:cNvPr id="3" name="Content Placeholder 2"/>
          <p:cNvSpPr>
            <a:spLocks noGrp="1"/>
          </p:cNvSpPr>
          <p:nvPr>
            <p:ph idx="1"/>
          </p:nvPr>
        </p:nvSpPr>
        <p:spPr>
          <a:xfrm>
            <a:off x="578223" y="1546411"/>
            <a:ext cx="10926741" cy="5728447"/>
          </a:xfrm>
        </p:spPr>
        <p:txBody>
          <a:bodyPr>
            <a:normAutofit/>
          </a:bodyPr>
          <a:lstStyle/>
          <a:p>
            <a:endParaRPr lang="en-US"/>
          </a:p>
          <a:p>
            <a:endParaRPr lang="en-US"/>
          </a:p>
          <a:p>
            <a:endParaRPr lang="en-US"/>
          </a:p>
          <a:p>
            <a:pPr marL="0" indent="0">
              <a:buNone/>
            </a:pPr>
            <a:endParaRPr lang="en-US"/>
          </a:p>
          <a:p>
            <a:pPr marL="0" indent="0">
              <a:buNone/>
            </a:pPr>
            <a:r>
              <a:rPr lang="en-US" sz="2400"/>
              <a:t>Industry </a:t>
            </a:r>
          </a:p>
          <a:p>
            <a:pPr marL="0" indent="0">
              <a:buNone/>
            </a:pPr>
            <a:r>
              <a:rPr lang="en-US" sz="2400"/>
              <a:t>			 Healthcare</a:t>
            </a:r>
          </a:p>
          <a:p>
            <a:pPr marL="0" indent="0">
              <a:buNone/>
            </a:pPr>
            <a:r>
              <a:rPr lang="en-US" sz="2400"/>
              <a:t>					      Meteorology</a:t>
            </a:r>
          </a:p>
          <a:p>
            <a:pPr marL="0" indent="0">
              <a:buNone/>
            </a:pPr>
            <a:r>
              <a:rPr lang="en-US" sz="2400"/>
              <a:t>							         Science and Technology</a:t>
            </a:r>
          </a:p>
          <a:p>
            <a:pPr marL="0" indent="0">
              <a:buNone/>
            </a:pPr>
            <a:r>
              <a:rPr lang="en-US" sz="2400"/>
              <a:t>			Home appliances</a:t>
            </a:r>
          </a:p>
          <a:p>
            <a:pPr marL="0" indent="0">
              <a:buNone/>
            </a:pPr>
            <a:r>
              <a:rPr lang="en-US" sz="2400"/>
              <a:t>	</a:t>
            </a:r>
          </a:p>
        </p:txBody>
      </p:sp>
      <p:pic>
        <p:nvPicPr>
          <p:cNvPr id="4" name="Picture 2" descr="Man with 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0089" y="632999"/>
            <a:ext cx="2044876" cy="2036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ndust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30" y="1646618"/>
            <a:ext cx="2393681" cy="1795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ealthc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73" y="2006687"/>
            <a:ext cx="2401616" cy="1801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Meteorolog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189" y="2533038"/>
            <a:ext cx="2254312" cy="1639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cience and Tech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4501" y="2856769"/>
            <a:ext cx="2301112" cy="1725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010" y="3970661"/>
            <a:ext cx="2799526" cy="135823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0652" y="5135715"/>
            <a:ext cx="1508912" cy="1279859"/>
          </a:xfrm>
          <a:prstGeom prst="rect">
            <a:avLst/>
          </a:prstGeom>
        </p:spPr>
      </p:pic>
      <p:sp>
        <p:nvSpPr>
          <p:cNvPr id="5" name="Footer Placeholder 4"/>
          <p:cNvSpPr>
            <a:spLocks noGrp="1"/>
          </p:cNvSpPr>
          <p:nvPr>
            <p:ph type="ftr" sz="quarter" idx="11"/>
          </p:nvPr>
        </p:nvSpPr>
        <p:spPr/>
        <p:txBody>
          <a:bodyPr/>
          <a:lstStyle/>
          <a:p>
            <a:r>
              <a:rPr lang="en-US"/>
              <a:t>Industrial Instrumentation</a:t>
            </a:r>
          </a:p>
        </p:txBody>
      </p:sp>
    </p:spTree>
    <p:extLst>
      <p:ext uri="{BB962C8B-B14F-4D97-AF65-F5344CB8AC3E}">
        <p14:creationId xmlns:p14="http://schemas.microsoft.com/office/powerpoint/2010/main" val="18805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randombar(horizont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randombar(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randombar(horizontal)">
                                      <p:cBhvr>
                                        <p:cTn id="61" dur="500"/>
                                        <p:tgtEl>
                                          <p:spTgt spid="10"/>
                                        </p:tgtEl>
                                      </p:cBhvr>
                                    </p:animEffect>
                                  </p:childTnLst>
                                </p:cTn>
                              </p:par>
                              <p:par>
                                <p:cTn id="62" presetID="14" presetClass="entr" presetSubtype="10"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randombar(horizontal)">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Industrial Instrumentation</a:t>
            </a:r>
          </a:p>
        </p:txBody>
      </p:sp>
      <p:sp>
        <p:nvSpPr>
          <p:cNvPr id="5" name="TextBox 4"/>
          <p:cNvSpPr txBox="1"/>
          <p:nvPr/>
        </p:nvSpPr>
        <p:spPr>
          <a:xfrm>
            <a:off x="3000777" y="592428"/>
            <a:ext cx="7162345" cy="461665"/>
          </a:xfrm>
          <a:prstGeom prst="rect">
            <a:avLst/>
          </a:prstGeom>
          <a:noFill/>
        </p:spPr>
        <p:txBody>
          <a:bodyPr wrap="none" rtlCol="0">
            <a:spAutoFit/>
          </a:bodyPr>
          <a:lstStyle/>
          <a:p>
            <a:pPr algn="ctr"/>
            <a:r>
              <a:rPr lang="en-US" sz="2400" b="1"/>
              <a:t>Different types of temperature measurement methods</a:t>
            </a:r>
          </a:p>
        </p:txBody>
      </p:sp>
      <p:pic>
        <p:nvPicPr>
          <p:cNvPr id="6" name="Picture 5"/>
          <p:cNvPicPr>
            <a:picLocks noChangeAspect="1"/>
          </p:cNvPicPr>
          <p:nvPr/>
        </p:nvPicPr>
        <p:blipFill>
          <a:blip r:embed="rId2"/>
          <a:stretch>
            <a:fillRect/>
          </a:stretch>
        </p:blipFill>
        <p:spPr>
          <a:xfrm>
            <a:off x="3355818" y="1784529"/>
            <a:ext cx="5221512" cy="3314700"/>
          </a:xfrm>
          <a:prstGeom prst="rect">
            <a:avLst/>
          </a:prstGeom>
        </p:spPr>
      </p:pic>
    </p:spTree>
    <p:extLst>
      <p:ext uri="{BB962C8B-B14F-4D97-AF65-F5344CB8AC3E}">
        <p14:creationId xmlns:p14="http://schemas.microsoft.com/office/powerpoint/2010/main" val="22193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a:t>
            </a:r>
          </a:p>
        </p:txBody>
      </p:sp>
      <p:sp>
        <p:nvSpPr>
          <p:cNvPr id="3" name="TextBox 2"/>
          <p:cNvSpPr txBox="1"/>
          <p:nvPr/>
        </p:nvSpPr>
        <p:spPr>
          <a:xfrm>
            <a:off x="1352282" y="850006"/>
            <a:ext cx="4609467" cy="523220"/>
          </a:xfrm>
          <a:prstGeom prst="rect">
            <a:avLst/>
          </a:prstGeom>
          <a:noFill/>
        </p:spPr>
        <p:txBody>
          <a:bodyPr wrap="none" rtlCol="0">
            <a:spAutoFit/>
          </a:bodyPr>
          <a:lstStyle/>
          <a:p>
            <a:r>
              <a:rPr lang="en-US" sz="2800" b="1"/>
              <a:t>Bi-metal temperature sensors</a:t>
            </a:r>
          </a:p>
        </p:txBody>
      </p:sp>
      <p:pic>
        <p:nvPicPr>
          <p:cNvPr id="4" name="Picture 3"/>
          <p:cNvPicPr>
            <a:picLocks noChangeAspect="1"/>
          </p:cNvPicPr>
          <p:nvPr/>
        </p:nvPicPr>
        <p:blipFill>
          <a:blip r:embed="rId2"/>
          <a:stretch>
            <a:fillRect/>
          </a:stretch>
        </p:blipFill>
        <p:spPr>
          <a:xfrm>
            <a:off x="513210" y="1990323"/>
            <a:ext cx="4829175" cy="533400"/>
          </a:xfrm>
          <a:prstGeom prst="rect">
            <a:avLst/>
          </a:prstGeom>
        </p:spPr>
      </p:pic>
      <p:pic>
        <p:nvPicPr>
          <p:cNvPr id="5" name="Picture 4"/>
          <p:cNvPicPr>
            <a:picLocks noChangeAspect="1"/>
          </p:cNvPicPr>
          <p:nvPr/>
        </p:nvPicPr>
        <p:blipFill>
          <a:blip r:embed="rId3"/>
          <a:stretch>
            <a:fillRect/>
          </a:stretch>
        </p:blipFill>
        <p:spPr>
          <a:xfrm>
            <a:off x="985570" y="2715968"/>
            <a:ext cx="3781425" cy="704850"/>
          </a:xfrm>
          <a:prstGeom prst="rect">
            <a:avLst/>
          </a:prstGeom>
        </p:spPr>
      </p:pic>
      <p:pic>
        <p:nvPicPr>
          <p:cNvPr id="6" name="Picture 5"/>
          <p:cNvPicPr>
            <a:picLocks noChangeAspect="1"/>
          </p:cNvPicPr>
          <p:nvPr/>
        </p:nvPicPr>
        <p:blipFill>
          <a:blip r:embed="rId4"/>
          <a:stretch>
            <a:fillRect/>
          </a:stretch>
        </p:blipFill>
        <p:spPr>
          <a:xfrm>
            <a:off x="6315246" y="128757"/>
            <a:ext cx="5205145" cy="3809195"/>
          </a:xfrm>
          <a:prstGeom prst="rect">
            <a:avLst/>
          </a:prstGeom>
        </p:spPr>
      </p:pic>
      <p:pic>
        <p:nvPicPr>
          <p:cNvPr id="7" name="Picture 6"/>
          <p:cNvPicPr>
            <a:picLocks noChangeAspect="1"/>
          </p:cNvPicPr>
          <p:nvPr/>
        </p:nvPicPr>
        <p:blipFill>
          <a:blip r:embed="rId5"/>
          <a:stretch>
            <a:fillRect/>
          </a:stretch>
        </p:blipFill>
        <p:spPr>
          <a:xfrm>
            <a:off x="1258791" y="3487422"/>
            <a:ext cx="3178389" cy="2419807"/>
          </a:xfrm>
          <a:prstGeom prst="rect">
            <a:avLst/>
          </a:prstGeom>
        </p:spPr>
      </p:pic>
      <p:pic>
        <p:nvPicPr>
          <p:cNvPr id="8" name="Picture 7"/>
          <p:cNvPicPr>
            <a:picLocks noChangeAspect="1"/>
          </p:cNvPicPr>
          <p:nvPr/>
        </p:nvPicPr>
        <p:blipFill>
          <a:blip r:embed="rId6"/>
          <a:stretch>
            <a:fillRect/>
          </a:stretch>
        </p:blipFill>
        <p:spPr>
          <a:xfrm>
            <a:off x="6581774" y="4252711"/>
            <a:ext cx="3180411" cy="1752600"/>
          </a:xfrm>
          <a:prstGeom prst="rect">
            <a:avLst/>
          </a:prstGeom>
        </p:spPr>
      </p:pic>
    </p:spTree>
    <p:extLst>
      <p:ext uri="{BB962C8B-B14F-4D97-AF65-F5344CB8AC3E}">
        <p14:creationId xmlns:p14="http://schemas.microsoft.com/office/powerpoint/2010/main" val="193620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327605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Spiral type bimetallic Thermometer</a:t>
            </a:r>
          </a:p>
        </p:txBody>
      </p:sp>
      <p:pic>
        <p:nvPicPr>
          <p:cNvPr id="4" name="Content Placeholder 3"/>
          <p:cNvPicPr>
            <a:picLocks noGrp="1" noChangeAspect="1"/>
          </p:cNvPicPr>
          <p:nvPr>
            <p:ph idx="1"/>
          </p:nvPr>
        </p:nvPicPr>
        <p:blipFill>
          <a:blip r:embed="rId3"/>
          <a:stretch>
            <a:fillRect/>
          </a:stretch>
        </p:blipFill>
        <p:spPr>
          <a:xfrm>
            <a:off x="283334" y="1483081"/>
            <a:ext cx="4507607" cy="4342895"/>
          </a:xfrm>
          <a:prstGeom prst="rect">
            <a:avLst/>
          </a:prstGeom>
        </p:spPr>
      </p:pic>
      <p:pic>
        <p:nvPicPr>
          <p:cNvPr id="3" name="Picture 2"/>
          <p:cNvPicPr>
            <a:picLocks noChangeAspect="1"/>
          </p:cNvPicPr>
          <p:nvPr/>
        </p:nvPicPr>
        <p:blipFill>
          <a:blip r:embed="rId4"/>
          <a:stretch>
            <a:fillRect/>
          </a:stretch>
        </p:blipFill>
        <p:spPr>
          <a:xfrm>
            <a:off x="6425484" y="1615762"/>
            <a:ext cx="2895600" cy="4038600"/>
          </a:xfrm>
          <a:prstGeom prst="rect">
            <a:avLst/>
          </a:prstGeom>
        </p:spPr>
      </p:pic>
      <p:sp>
        <p:nvSpPr>
          <p:cNvPr id="5" name="Footer Placeholder 4"/>
          <p:cNvSpPr>
            <a:spLocks noGrp="1"/>
          </p:cNvSpPr>
          <p:nvPr>
            <p:ph type="ftr" sz="quarter" idx="11"/>
          </p:nvPr>
        </p:nvSpPr>
        <p:spPr/>
        <p:txBody>
          <a:bodyPr/>
          <a:lstStyle/>
          <a:p>
            <a:r>
              <a:rPr lang="en-US"/>
              <a:t>Industrial Instrumentation</a:t>
            </a:r>
          </a:p>
        </p:txBody>
      </p:sp>
      <p:pic>
        <p:nvPicPr>
          <p:cNvPr id="7" name="Picture 6"/>
          <p:cNvPicPr>
            <a:picLocks noChangeAspect="1"/>
          </p:cNvPicPr>
          <p:nvPr/>
        </p:nvPicPr>
        <p:blipFill>
          <a:blip r:embed="rId5"/>
          <a:stretch>
            <a:fillRect/>
          </a:stretch>
        </p:blipFill>
        <p:spPr>
          <a:xfrm>
            <a:off x="9842879" y="2580202"/>
            <a:ext cx="1933575" cy="1543050"/>
          </a:xfrm>
          <a:prstGeom prst="rect">
            <a:avLst/>
          </a:prstGeom>
        </p:spPr>
      </p:pic>
    </p:spTree>
    <p:extLst>
      <p:ext uri="{BB962C8B-B14F-4D97-AF65-F5344CB8AC3E}">
        <p14:creationId xmlns:p14="http://schemas.microsoft.com/office/powerpoint/2010/main" val="150292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Helix Bimetallic Thermometer</a:t>
            </a:r>
            <a:endParaRPr lang="en-US" sz="320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1826" y="1935387"/>
            <a:ext cx="5692462" cy="3628286"/>
          </a:xfrm>
        </p:spPr>
      </p:pic>
      <p:pic>
        <p:nvPicPr>
          <p:cNvPr id="3" name="Picture 2"/>
          <p:cNvPicPr>
            <a:picLocks noChangeAspect="1"/>
          </p:cNvPicPr>
          <p:nvPr/>
        </p:nvPicPr>
        <p:blipFill>
          <a:blip r:embed="rId4"/>
          <a:stretch>
            <a:fillRect/>
          </a:stretch>
        </p:blipFill>
        <p:spPr>
          <a:xfrm>
            <a:off x="6735650" y="1810890"/>
            <a:ext cx="2658566" cy="4068762"/>
          </a:xfrm>
          <a:prstGeom prst="rect">
            <a:avLst/>
          </a:prstGeom>
        </p:spPr>
      </p:pic>
      <p:sp>
        <p:nvSpPr>
          <p:cNvPr id="4" name="Footer Placeholder 3"/>
          <p:cNvSpPr>
            <a:spLocks noGrp="1"/>
          </p:cNvSpPr>
          <p:nvPr>
            <p:ph type="ftr" sz="quarter" idx="11"/>
          </p:nvPr>
        </p:nvSpPr>
        <p:spPr/>
        <p:txBody>
          <a:bodyPr/>
          <a:lstStyle/>
          <a:p>
            <a:r>
              <a:rPr lang="en-US"/>
              <a:t>Industrial Instrumentation</a:t>
            </a:r>
          </a:p>
        </p:txBody>
      </p:sp>
      <p:pic>
        <p:nvPicPr>
          <p:cNvPr id="6" name="Picture 5"/>
          <p:cNvPicPr>
            <a:picLocks noChangeAspect="1"/>
          </p:cNvPicPr>
          <p:nvPr/>
        </p:nvPicPr>
        <p:blipFill>
          <a:blip r:embed="rId5"/>
          <a:stretch>
            <a:fillRect/>
          </a:stretch>
        </p:blipFill>
        <p:spPr>
          <a:xfrm>
            <a:off x="10000177" y="2979648"/>
            <a:ext cx="1603688" cy="1800225"/>
          </a:xfrm>
          <a:prstGeom prst="rect">
            <a:avLst/>
          </a:prstGeom>
        </p:spPr>
      </p:pic>
    </p:spTree>
    <p:extLst>
      <p:ext uri="{BB962C8B-B14F-4D97-AF65-F5344CB8AC3E}">
        <p14:creationId xmlns:p14="http://schemas.microsoft.com/office/powerpoint/2010/main" val="131406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Liquid in glass thermometers</a:t>
            </a:r>
          </a:p>
        </p:txBody>
      </p:sp>
      <p:sp>
        <p:nvSpPr>
          <p:cNvPr id="3" name="Content Placeholder 2"/>
          <p:cNvSpPr>
            <a:spLocks noGrp="1"/>
          </p:cNvSpPr>
          <p:nvPr>
            <p:ph idx="1"/>
          </p:nvPr>
        </p:nvSpPr>
        <p:spPr>
          <a:xfrm>
            <a:off x="788187" y="1887052"/>
            <a:ext cx="9467557" cy="3350977"/>
          </a:xfrm>
        </p:spPr>
        <p:txBody>
          <a:bodyPr/>
          <a:lstStyle/>
          <a:p>
            <a:r>
              <a:rPr lang="en-US"/>
              <a:t>Filled-bulb systems exploit the principle of fluid expansion to measure temperature. If a fluid is enclosed in a sealed system and then heated, the molecules in that fluid will exert a greater pressure on the walls of the enclosing vessel. By measuring this pressure, and/or by allowing the fluid to expand under constant pressure, we may infer the temperature of the fluid</a:t>
            </a:r>
          </a:p>
        </p:txBody>
      </p:sp>
      <p:sp>
        <p:nvSpPr>
          <p:cNvPr id="4" name="Footer Placeholder 3"/>
          <p:cNvSpPr>
            <a:spLocks noGrp="1"/>
          </p:cNvSpPr>
          <p:nvPr>
            <p:ph type="ftr" sz="quarter" idx="11"/>
          </p:nvPr>
        </p:nvSpPr>
        <p:spPr/>
        <p:txBody>
          <a:bodyPr/>
          <a:lstStyle/>
          <a:p>
            <a:r>
              <a:rPr lang="en-US"/>
              <a:t>Industrial Instrumentation</a:t>
            </a:r>
          </a:p>
        </p:txBody>
      </p:sp>
      <p:pic>
        <p:nvPicPr>
          <p:cNvPr id="5" name="Picture 4"/>
          <p:cNvPicPr>
            <a:picLocks noChangeAspect="1"/>
          </p:cNvPicPr>
          <p:nvPr/>
        </p:nvPicPr>
        <p:blipFill>
          <a:blip r:embed="rId2"/>
          <a:stretch>
            <a:fillRect/>
          </a:stretch>
        </p:blipFill>
        <p:spPr>
          <a:xfrm>
            <a:off x="1777285" y="3341113"/>
            <a:ext cx="3477296" cy="2876174"/>
          </a:xfrm>
          <a:prstGeom prst="rect">
            <a:avLst/>
          </a:prstGeom>
        </p:spPr>
      </p:pic>
      <p:sp>
        <p:nvSpPr>
          <p:cNvPr id="8" name="TextBox 7"/>
          <p:cNvSpPr txBox="1"/>
          <p:nvPr/>
        </p:nvSpPr>
        <p:spPr>
          <a:xfrm>
            <a:off x="5591816" y="3431623"/>
            <a:ext cx="2580386" cy="369332"/>
          </a:xfrm>
          <a:prstGeom prst="rect">
            <a:avLst/>
          </a:prstGeom>
          <a:noFill/>
        </p:spPr>
        <p:txBody>
          <a:bodyPr wrap="none" rtlCol="0">
            <a:spAutoFit/>
          </a:bodyPr>
          <a:lstStyle/>
          <a:p>
            <a:r>
              <a:rPr lang="en-US"/>
              <a:t>Glass-stem thermometer </a:t>
            </a:r>
          </a:p>
        </p:txBody>
      </p:sp>
      <p:pic>
        <p:nvPicPr>
          <p:cNvPr id="6" name="Picture 5"/>
          <p:cNvPicPr>
            <a:picLocks noChangeAspect="1"/>
          </p:cNvPicPr>
          <p:nvPr/>
        </p:nvPicPr>
        <p:blipFill>
          <a:blip r:embed="rId3"/>
          <a:stretch>
            <a:fillRect/>
          </a:stretch>
        </p:blipFill>
        <p:spPr>
          <a:xfrm>
            <a:off x="8610326" y="3795215"/>
            <a:ext cx="2060417" cy="2032514"/>
          </a:xfrm>
          <a:prstGeom prst="rect">
            <a:avLst/>
          </a:prstGeom>
        </p:spPr>
      </p:pic>
    </p:spTree>
    <p:extLst>
      <p:ext uri="{BB962C8B-B14F-4D97-AF65-F5344CB8AC3E}">
        <p14:creationId xmlns:p14="http://schemas.microsoft.com/office/powerpoint/2010/main" val="207014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0356-E7E9-7C4A-B76A-CC90C9EF1C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AB874-A805-2F45-B2AF-42455BB2F6D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E881BDA-7BDF-4840-9CA1-1E1B1D19D5B8}"/>
              </a:ext>
            </a:extLst>
          </p:cNvPr>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407327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Industrial Instrumentation by V.Sravani</a:t>
            </a:r>
          </a:p>
        </p:txBody>
      </p:sp>
      <p:sp>
        <p:nvSpPr>
          <p:cNvPr id="3" name="Content Placeholder 2"/>
          <p:cNvSpPr>
            <a:spLocks noGrp="1"/>
          </p:cNvSpPr>
          <p:nvPr>
            <p:ph idx="4294967295"/>
          </p:nvPr>
        </p:nvSpPr>
        <p:spPr>
          <a:xfrm>
            <a:off x="502275" y="418518"/>
            <a:ext cx="10985679" cy="5402733"/>
          </a:xfrm>
        </p:spPr>
        <p:txBody>
          <a:bodyPr vert="horz" lIns="0" tIns="45720" rIns="0" bIns="45720" rtlCol="0" anchor="t">
            <a:noAutofit/>
          </a:bodyPr>
          <a:lstStyle/>
          <a:p>
            <a:pPr>
              <a:buFont typeface="Arial" panose="020B0604020202020204" pitchFamily="34" charset="0"/>
              <a:buChar char="•"/>
            </a:pPr>
            <a:r>
              <a:rPr lang="en-US" sz="1600"/>
              <a:t>Mercury or some other liquid (alcohol, pentane) fills the glass bulb and extends into the capillary bore of the stem. </a:t>
            </a:r>
          </a:p>
          <a:p>
            <a:pPr>
              <a:buFont typeface="Arial" panose="020B0604020202020204" pitchFamily="34" charset="0"/>
              <a:buChar char="•"/>
            </a:pPr>
            <a:r>
              <a:rPr lang="en-US" sz="1600"/>
              <a:t>The space above the mercury column to the scaled top is evacuated, but occasionally it may be filled with an inert dry gas, such as nitrogen, to increase the temperature range.</a:t>
            </a:r>
            <a:endParaRPr lang="en-US" sz="1600">
              <a:cs typeface="Calibri"/>
            </a:endParaRPr>
          </a:p>
          <a:p>
            <a:pPr>
              <a:buFont typeface="Arial" panose="020B0604020202020204" pitchFamily="34" charset="0"/>
              <a:buChar char="•"/>
            </a:pPr>
            <a:r>
              <a:rPr lang="en-US" sz="1600"/>
              <a:t>The expansion of pure mercury is 0.01%/°F (0.005%/°C) and very linear; therefore, the volume of the bulb must be about </a:t>
            </a:r>
            <a:r>
              <a:rPr lang="en-US" sz="1600">
                <a:highlight>
                  <a:srgbClr val="FFFF00"/>
                </a:highlight>
              </a:rPr>
              <a:t>10,000</a:t>
            </a:r>
            <a:r>
              <a:rPr lang="en-US" sz="1600"/>
              <a:t> times the volume of the capillary between two marks 1°F (0.56°C) apart.</a:t>
            </a:r>
            <a:endParaRPr lang="en-US" sz="1600">
              <a:cs typeface="Calibri"/>
            </a:endParaRPr>
          </a:p>
          <a:p>
            <a:pPr>
              <a:buFont typeface="Arial" panose="020B0604020202020204" pitchFamily="34" charset="0"/>
              <a:buChar char="•"/>
            </a:pPr>
            <a:r>
              <a:rPr lang="en-US" sz="1600"/>
              <a:t>Mercury is most suitable and can be used from its freezing point (−38°F, or −39 °C) up to nearly its boiling point (over 1000 °F, or 538 °C). </a:t>
            </a:r>
            <a:endParaRPr lang="en-US" sz="1600">
              <a:cs typeface="Calibri"/>
            </a:endParaRPr>
          </a:p>
          <a:p>
            <a:pPr>
              <a:buFont typeface="Arial" panose="020B0604020202020204" pitchFamily="34" charset="0"/>
              <a:buChar char="•"/>
            </a:pPr>
            <a:r>
              <a:rPr lang="en-US" sz="1600"/>
              <a:t>Alcohol and a few other hydrocarbons may be used for low temperatures. </a:t>
            </a:r>
            <a:endParaRPr lang="en-US" sz="1600">
              <a:cs typeface="Calibri"/>
            </a:endParaRPr>
          </a:p>
          <a:p>
            <a:pPr>
              <a:buFont typeface="Arial" panose="020B0604020202020204" pitchFamily="34" charset="0"/>
              <a:buChar char="•"/>
            </a:pPr>
            <a:r>
              <a:rPr lang="en-US" sz="1600"/>
              <a:t>Colorfast dyes are usually added to the liquid to increase visibility</a:t>
            </a:r>
            <a:endParaRPr lang="en-US" sz="1600">
              <a:cs typeface="Calibri"/>
            </a:endParaRPr>
          </a:p>
          <a:p>
            <a:pPr marL="0" indent="0">
              <a:buNone/>
            </a:pPr>
            <a:endParaRPr lang="en-US" sz="1600"/>
          </a:p>
          <a:p>
            <a:pPr marL="0" indent="0">
              <a:buNone/>
            </a:pPr>
            <a:r>
              <a:rPr lang="en-US" sz="1600" b="1"/>
              <a:t>Liquid properties </a:t>
            </a:r>
            <a:endParaRPr lang="en-US" sz="1600" b="1">
              <a:cs typeface="Calibri"/>
            </a:endParaRPr>
          </a:p>
          <a:p>
            <a:pPr>
              <a:buFont typeface="Arial" panose="020B0604020202020204" pitchFamily="34" charset="0"/>
              <a:buChar char="•"/>
            </a:pPr>
            <a:r>
              <a:rPr lang="en-US" sz="1600"/>
              <a:t>Have large temperature coefficient of expansion.</a:t>
            </a:r>
            <a:endParaRPr lang="en-US" sz="1600">
              <a:cs typeface="Calibri"/>
            </a:endParaRPr>
          </a:p>
          <a:p>
            <a:pPr>
              <a:buFont typeface="Arial" panose="020B0604020202020204" pitchFamily="34" charset="0"/>
              <a:buChar char="•"/>
            </a:pPr>
            <a:r>
              <a:rPr lang="en-US" sz="1600"/>
              <a:t>Temperature- dimensional relationship must be linear</a:t>
            </a:r>
            <a:endParaRPr lang="en-US" sz="1600">
              <a:cs typeface="Calibri"/>
            </a:endParaRPr>
          </a:p>
          <a:p>
            <a:pPr>
              <a:buFont typeface="Arial" panose="020B0604020202020204" pitchFamily="34" charset="0"/>
              <a:buChar char="•"/>
            </a:pPr>
            <a:r>
              <a:rPr lang="en-US" sz="1600"/>
              <a:t>Liquid should accommodate reasonable temperature range</a:t>
            </a:r>
            <a:endParaRPr lang="en-US" sz="1600">
              <a:cs typeface="Calibri"/>
            </a:endParaRPr>
          </a:p>
          <a:p>
            <a:pPr>
              <a:buFont typeface="Arial" panose="020B0604020202020204" pitchFamily="34" charset="0"/>
              <a:buChar char="•"/>
            </a:pPr>
            <a:r>
              <a:rPr lang="en-US" sz="1600"/>
              <a:t>Liquid should be clearly visible when drawn into thread. Alcohol can be used only if a dye is used</a:t>
            </a:r>
            <a:endParaRPr lang="en-US" sz="1600">
              <a:cs typeface="Calibri"/>
            </a:endParaRPr>
          </a:p>
          <a:p>
            <a:pPr>
              <a:buFont typeface="Arial" panose="020B0604020202020204" pitchFamily="34" charset="0"/>
              <a:buChar char="•"/>
            </a:pPr>
            <a:r>
              <a:rPr lang="en-US" sz="1600"/>
              <a:t>Liquid must not stick to the capillary walls.</a:t>
            </a:r>
            <a:endParaRPr lang="en-US" sz="1600">
              <a:cs typeface="Calibri"/>
            </a:endParaRPr>
          </a:p>
          <a:p>
            <a:pPr>
              <a:buFont typeface="Arial" panose="020B0604020202020204" pitchFamily="34" charset="0"/>
              <a:buChar char="•"/>
            </a:pPr>
            <a:endParaRPr lang="en-US" sz="1600"/>
          </a:p>
        </p:txBody>
      </p:sp>
      <p:pic>
        <p:nvPicPr>
          <p:cNvPr id="2" name="Picture 1"/>
          <p:cNvPicPr>
            <a:picLocks noChangeAspect="1"/>
          </p:cNvPicPr>
          <p:nvPr/>
        </p:nvPicPr>
        <p:blipFill>
          <a:blip r:embed="rId2"/>
          <a:stretch>
            <a:fillRect/>
          </a:stretch>
        </p:blipFill>
        <p:spPr>
          <a:xfrm>
            <a:off x="8872954" y="2826431"/>
            <a:ext cx="2688569" cy="3188484"/>
          </a:xfrm>
          <a:prstGeom prst="rect">
            <a:avLst/>
          </a:prstGeom>
        </p:spPr>
      </p:pic>
    </p:spTree>
    <p:extLst>
      <p:ext uri="{BB962C8B-B14F-4D97-AF65-F5344CB8AC3E}">
        <p14:creationId xmlns:p14="http://schemas.microsoft.com/office/powerpoint/2010/main" val="193910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798490" y="1184856"/>
            <a:ext cx="9272789" cy="1477328"/>
          </a:xfrm>
          <a:prstGeom prst="rect">
            <a:avLst/>
          </a:prstGeom>
          <a:noFill/>
        </p:spPr>
        <p:txBody>
          <a:bodyPr wrap="square" rtlCol="0">
            <a:spAutoFit/>
          </a:bodyPr>
          <a:lstStyle/>
          <a:p>
            <a:r>
              <a:rPr lang="en-US" b="1"/>
              <a:t>Advantages</a:t>
            </a:r>
            <a:r>
              <a:rPr lang="en-US"/>
              <a:t> of liquid-in-glass thermometers are their low cost, simplicity, and long life if treated properly.</a:t>
            </a:r>
          </a:p>
          <a:p>
            <a:endParaRPr lang="en-US"/>
          </a:p>
          <a:p>
            <a:r>
              <a:rPr lang="en-US"/>
              <a:t> </a:t>
            </a:r>
            <a:r>
              <a:rPr lang="en-US" b="1"/>
              <a:t>Disadvantages</a:t>
            </a:r>
            <a:r>
              <a:rPr lang="en-US"/>
              <a:t> are difficult reading, confinement to local measurement, and non adaptability to recording or automatic control. They also break very easily.</a:t>
            </a:r>
          </a:p>
        </p:txBody>
      </p:sp>
      <p:pic>
        <p:nvPicPr>
          <p:cNvPr id="4" name="Picture 3"/>
          <p:cNvPicPr>
            <a:picLocks noChangeAspect="1"/>
          </p:cNvPicPr>
          <p:nvPr/>
        </p:nvPicPr>
        <p:blipFill>
          <a:blip r:embed="rId2"/>
          <a:stretch>
            <a:fillRect/>
          </a:stretch>
        </p:blipFill>
        <p:spPr>
          <a:xfrm>
            <a:off x="901521" y="2923504"/>
            <a:ext cx="6156102" cy="2975757"/>
          </a:xfrm>
          <a:prstGeom prst="rect">
            <a:avLst/>
          </a:prstGeom>
        </p:spPr>
      </p:pic>
      <p:sp>
        <p:nvSpPr>
          <p:cNvPr id="5" name="TextBox 4"/>
          <p:cNvSpPr txBox="1"/>
          <p:nvPr/>
        </p:nvSpPr>
        <p:spPr>
          <a:xfrm>
            <a:off x="6645499" y="3309870"/>
            <a:ext cx="4862998" cy="646331"/>
          </a:xfrm>
          <a:prstGeom prst="rect">
            <a:avLst/>
          </a:prstGeom>
          <a:noFill/>
        </p:spPr>
        <p:txBody>
          <a:bodyPr wrap="none" rtlCol="0">
            <a:spAutoFit/>
          </a:bodyPr>
          <a:lstStyle/>
          <a:p>
            <a:r>
              <a:rPr lang="en-US">
                <a:solidFill>
                  <a:srgbClr val="FF0000"/>
                </a:solidFill>
              </a:rPr>
              <a:t>Mercury filling has been discontinued in most</a:t>
            </a:r>
          </a:p>
          <a:p>
            <a:r>
              <a:rPr lang="en-US">
                <a:solidFill>
                  <a:srgbClr val="FF0000"/>
                </a:solidFill>
              </a:rPr>
              <a:t>industrial applications because of health concerns</a:t>
            </a:r>
          </a:p>
        </p:txBody>
      </p:sp>
      <p:sp>
        <p:nvSpPr>
          <p:cNvPr id="6" name="TextBox 5">
            <a:extLst>
              <a:ext uri="{FF2B5EF4-FFF2-40B4-BE49-F238E27FC236}">
                <a16:creationId xmlns:a16="http://schemas.microsoft.com/office/drawing/2014/main" id="{8F1F8E6B-9738-4FE6-863F-DB648EC309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57115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120463" y="540913"/>
            <a:ext cx="10406129" cy="2308324"/>
          </a:xfrm>
          <a:prstGeom prst="rect">
            <a:avLst/>
          </a:prstGeom>
          <a:noFill/>
        </p:spPr>
        <p:txBody>
          <a:bodyPr wrap="square" rtlCol="0">
            <a:spAutoFit/>
          </a:bodyPr>
          <a:lstStyle/>
          <a:p>
            <a:r>
              <a:rPr lang="en-US" b="1"/>
              <a:t>FILLED THERMAL SYSTEMS</a:t>
            </a:r>
          </a:p>
          <a:p>
            <a:pPr marL="285750" indent="-285750">
              <a:buFont typeface="Arial" panose="020B0604020202020204" pitchFamily="34" charset="0"/>
              <a:buChar char="•"/>
            </a:pPr>
            <a:r>
              <a:rPr lang="en-US"/>
              <a:t>A filled thermal system is basically a pressure gauge connected by small bore tubing to the bulb acting as the temperature sensor. The whole system is gas-tight, and filled with an appropriate confined gas or liquid under pressure.</a:t>
            </a:r>
          </a:p>
          <a:p>
            <a:pPr marL="285750" indent="-285750">
              <a:buFont typeface="Arial" panose="020B0604020202020204" pitchFamily="34" charset="0"/>
              <a:buChar char="•"/>
            </a:pPr>
            <a:r>
              <a:rPr lang="en-US"/>
              <a:t>There are many different types of filled systems, each having certain peculiarities which give it advantages over others.</a:t>
            </a:r>
          </a:p>
          <a:p>
            <a:pPr marL="285750" indent="-285750">
              <a:buFont typeface="Arial" panose="020B0604020202020204" pitchFamily="34" charset="0"/>
              <a:buChar char="•"/>
            </a:pPr>
            <a:r>
              <a:rPr lang="en-US"/>
              <a:t>The Scientific Apparatus Makers Association(SAMA) has classified filled-system thermometers into four major classes according to filling material</a:t>
            </a:r>
          </a:p>
        </p:txBody>
      </p:sp>
      <p:pic>
        <p:nvPicPr>
          <p:cNvPr id="4" name="Picture 3"/>
          <p:cNvPicPr>
            <a:picLocks noChangeAspect="1"/>
          </p:cNvPicPr>
          <p:nvPr/>
        </p:nvPicPr>
        <p:blipFill>
          <a:blip r:embed="rId2"/>
          <a:stretch>
            <a:fillRect/>
          </a:stretch>
        </p:blipFill>
        <p:spPr>
          <a:xfrm>
            <a:off x="2082689" y="3244336"/>
            <a:ext cx="3210529" cy="2352675"/>
          </a:xfrm>
          <a:prstGeom prst="rect">
            <a:avLst/>
          </a:prstGeom>
        </p:spPr>
      </p:pic>
      <p:pic>
        <p:nvPicPr>
          <p:cNvPr id="5" name="Picture 4"/>
          <p:cNvPicPr>
            <a:picLocks noChangeAspect="1"/>
          </p:cNvPicPr>
          <p:nvPr/>
        </p:nvPicPr>
        <p:blipFill>
          <a:blip r:embed="rId3"/>
          <a:stretch>
            <a:fillRect/>
          </a:stretch>
        </p:blipFill>
        <p:spPr>
          <a:xfrm>
            <a:off x="7083380" y="3193961"/>
            <a:ext cx="3026535" cy="2412575"/>
          </a:xfrm>
          <a:prstGeom prst="rect">
            <a:avLst/>
          </a:prstGeom>
        </p:spPr>
      </p:pic>
    </p:spTree>
    <p:extLst>
      <p:ext uri="{BB962C8B-B14F-4D97-AF65-F5344CB8AC3E}">
        <p14:creationId xmlns:p14="http://schemas.microsoft.com/office/powerpoint/2010/main" val="187586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342840" y="1132124"/>
            <a:ext cx="6636310" cy="4009220"/>
          </a:xfrm>
          <a:prstGeom prst="rect">
            <a:avLst/>
          </a:prstGeom>
        </p:spPr>
      </p:pic>
      <p:sp>
        <p:nvSpPr>
          <p:cNvPr id="4" name="TextBox 3"/>
          <p:cNvSpPr txBox="1"/>
          <p:nvPr/>
        </p:nvSpPr>
        <p:spPr>
          <a:xfrm>
            <a:off x="2318197" y="579549"/>
            <a:ext cx="5307928" cy="461665"/>
          </a:xfrm>
          <a:prstGeom prst="rect">
            <a:avLst/>
          </a:prstGeom>
          <a:noFill/>
        </p:spPr>
        <p:txBody>
          <a:bodyPr wrap="none" rtlCol="0">
            <a:spAutoFit/>
          </a:bodyPr>
          <a:lstStyle/>
          <a:p>
            <a:r>
              <a:rPr lang="en-US" sz="2400" b="1"/>
              <a:t>Liquid-filled capillary-type thermometer</a:t>
            </a:r>
          </a:p>
        </p:txBody>
      </p:sp>
    </p:spTree>
    <p:extLst>
      <p:ext uri="{BB962C8B-B14F-4D97-AF65-F5344CB8AC3E}">
        <p14:creationId xmlns:p14="http://schemas.microsoft.com/office/powerpoint/2010/main" val="761716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609859" y="566670"/>
            <a:ext cx="2234586" cy="369332"/>
          </a:xfrm>
          <a:prstGeom prst="rect">
            <a:avLst/>
          </a:prstGeom>
          <a:noFill/>
        </p:spPr>
        <p:txBody>
          <a:bodyPr wrap="none" rtlCol="0">
            <a:spAutoFit/>
          </a:bodyPr>
          <a:lstStyle/>
          <a:p>
            <a:r>
              <a:rPr lang="en-US" b="1"/>
              <a:t>Class II: vapor system</a:t>
            </a:r>
          </a:p>
        </p:txBody>
      </p:sp>
      <p:sp>
        <p:nvSpPr>
          <p:cNvPr id="4" name="TextBox 3"/>
          <p:cNvSpPr txBox="1"/>
          <p:nvPr/>
        </p:nvSpPr>
        <p:spPr>
          <a:xfrm>
            <a:off x="734096" y="1017431"/>
            <a:ext cx="9981127" cy="2585323"/>
          </a:xfrm>
          <a:prstGeom prst="rect">
            <a:avLst/>
          </a:prstGeom>
          <a:noFill/>
        </p:spPr>
        <p:txBody>
          <a:bodyPr wrap="square" rtlCol="0">
            <a:spAutoFit/>
          </a:bodyPr>
          <a:lstStyle/>
          <a:p>
            <a:pPr marL="285750" indent="-285750">
              <a:buFont typeface="Arial" panose="020B0604020202020204" pitchFamily="34" charset="0"/>
              <a:buChar char="•"/>
            </a:pPr>
            <a:r>
              <a:rPr lang="en-US"/>
              <a:t>The pressure element, capillary, and bulb of a Class II system have the filling medium in both the liquid and vapor form.</a:t>
            </a:r>
          </a:p>
          <a:p>
            <a:pPr marL="285750" indent="-285750">
              <a:buFont typeface="Arial" panose="020B0604020202020204" pitchFamily="34" charset="0"/>
              <a:buChar char="•"/>
            </a:pPr>
            <a:r>
              <a:rPr lang="en-US"/>
              <a:t>The interface between the two must occur in the bulb, and this will move slightly with temperature, affecting the pressure.</a:t>
            </a:r>
          </a:p>
          <a:p>
            <a:pPr marL="285750" indent="-285750">
              <a:buFont typeface="Arial" panose="020B0604020202020204" pitchFamily="34" charset="0"/>
              <a:buChar char="•"/>
            </a:pPr>
            <a:r>
              <a:rPr lang="en-US"/>
              <a:t>The pressure within the system is a function of the vapor pressure of the filling fluid at the operating (bulb) temperature.</a:t>
            </a:r>
          </a:p>
          <a:p>
            <a:pPr marL="285750" indent="-285750">
              <a:buFont typeface="Arial" panose="020B0604020202020204" pitchFamily="34" charset="0"/>
              <a:buChar char="•"/>
            </a:pPr>
            <a:r>
              <a:rPr lang="en-US"/>
              <a:t>The filling fluids used include methyl chloride, sulfur dioxide, butane, propane, hexane, methyl ether, ethyl chloride, ethyl ether, ethyl alcohol, and chlorobenzene. </a:t>
            </a:r>
          </a:p>
          <a:p>
            <a:pPr marL="285750" indent="-285750">
              <a:buFont typeface="Arial" panose="020B0604020202020204" pitchFamily="34" charset="0"/>
              <a:buChar char="•"/>
            </a:pPr>
            <a:r>
              <a:rPr lang="en-US"/>
              <a:t>Each has a different vapor pressure–temperature relationship.</a:t>
            </a:r>
          </a:p>
        </p:txBody>
      </p:sp>
      <p:pic>
        <p:nvPicPr>
          <p:cNvPr id="5" name="Picture 4"/>
          <p:cNvPicPr>
            <a:picLocks noChangeAspect="1"/>
          </p:cNvPicPr>
          <p:nvPr/>
        </p:nvPicPr>
        <p:blipFill>
          <a:blip r:embed="rId2"/>
          <a:stretch>
            <a:fillRect/>
          </a:stretch>
        </p:blipFill>
        <p:spPr>
          <a:xfrm>
            <a:off x="2292439" y="3670750"/>
            <a:ext cx="6980349" cy="2469094"/>
          </a:xfrm>
          <a:prstGeom prst="rect">
            <a:avLst/>
          </a:prstGeom>
        </p:spPr>
      </p:pic>
    </p:spTree>
    <p:extLst>
      <p:ext uri="{BB962C8B-B14F-4D97-AF65-F5344CB8AC3E}">
        <p14:creationId xmlns:p14="http://schemas.microsoft.com/office/powerpoint/2010/main" val="3293895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92860" y="1468192"/>
            <a:ext cx="5064752" cy="4069723"/>
          </a:xfrm>
          <a:prstGeom prst="rect">
            <a:avLst/>
          </a:prstGeom>
        </p:spPr>
      </p:pic>
      <p:sp>
        <p:nvSpPr>
          <p:cNvPr id="4" name="TextBox 3"/>
          <p:cNvSpPr txBox="1"/>
          <p:nvPr/>
        </p:nvSpPr>
        <p:spPr>
          <a:xfrm>
            <a:off x="1210614" y="824248"/>
            <a:ext cx="1026243" cy="369332"/>
          </a:xfrm>
          <a:prstGeom prst="rect">
            <a:avLst/>
          </a:prstGeom>
          <a:noFill/>
        </p:spPr>
        <p:txBody>
          <a:bodyPr wrap="none" rtlCol="0">
            <a:spAutoFit/>
          </a:bodyPr>
          <a:lstStyle/>
          <a:p>
            <a:r>
              <a:rPr lang="en-US" b="1"/>
              <a:t>Class II A</a:t>
            </a:r>
          </a:p>
        </p:txBody>
      </p:sp>
      <p:sp>
        <p:nvSpPr>
          <p:cNvPr id="5" name="TextBox 4"/>
          <p:cNvSpPr txBox="1"/>
          <p:nvPr/>
        </p:nvSpPr>
        <p:spPr>
          <a:xfrm>
            <a:off x="5806469" y="850005"/>
            <a:ext cx="6468887" cy="1754326"/>
          </a:xfrm>
          <a:prstGeom prst="rect">
            <a:avLst/>
          </a:prstGeom>
          <a:noFill/>
        </p:spPr>
        <p:txBody>
          <a:bodyPr wrap="none" rtlCol="0">
            <a:spAutoFit/>
          </a:bodyPr>
          <a:lstStyle/>
          <a:p>
            <a:pPr marL="285750" indent="-285750">
              <a:buFont typeface="Arial" panose="020B0604020202020204" pitchFamily="34" charset="0"/>
              <a:buChar char="•"/>
            </a:pPr>
            <a:r>
              <a:rPr lang="en-US"/>
              <a:t>This type of system can be used only if the temperature at</a:t>
            </a:r>
          </a:p>
          <a:p>
            <a:r>
              <a:rPr lang="en-US"/>
              <a:t> the bulb is always above the ambient temperature around the </a:t>
            </a:r>
          </a:p>
          <a:p>
            <a:r>
              <a:rPr lang="en-US"/>
              <a:t>readout instrument.</a:t>
            </a:r>
          </a:p>
          <a:p>
            <a:pPr marL="285750" indent="-285750">
              <a:buFont typeface="Arial" panose="020B0604020202020204" pitchFamily="34" charset="0"/>
              <a:buChar char="•"/>
            </a:pPr>
            <a:r>
              <a:rPr lang="en-US"/>
              <a:t> As the process temperature rises, more liquid is vaporized, </a:t>
            </a:r>
          </a:p>
          <a:p>
            <a:r>
              <a:rPr lang="en-US"/>
              <a:t>which increases the vapor pressure in the bulb and in the Bourdon </a:t>
            </a:r>
          </a:p>
          <a:p>
            <a:r>
              <a:rPr lang="en-US"/>
              <a:t>tube of the readout instrument.</a:t>
            </a:r>
          </a:p>
        </p:txBody>
      </p:sp>
    </p:spTree>
    <p:extLst>
      <p:ext uri="{BB962C8B-B14F-4D97-AF65-F5344CB8AC3E}">
        <p14:creationId xmlns:p14="http://schemas.microsoft.com/office/powerpoint/2010/main" val="2429819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528035" y="1394942"/>
            <a:ext cx="3889418" cy="4503582"/>
          </a:xfrm>
          <a:prstGeom prst="rect">
            <a:avLst/>
          </a:prstGeom>
        </p:spPr>
      </p:pic>
      <p:sp>
        <p:nvSpPr>
          <p:cNvPr id="4" name="TextBox 3"/>
          <p:cNvSpPr txBox="1"/>
          <p:nvPr/>
        </p:nvSpPr>
        <p:spPr>
          <a:xfrm>
            <a:off x="4494727" y="1429555"/>
            <a:ext cx="7364324" cy="2862322"/>
          </a:xfrm>
          <a:prstGeom prst="rect">
            <a:avLst/>
          </a:prstGeom>
          <a:noFill/>
        </p:spPr>
        <p:txBody>
          <a:bodyPr wrap="none" rtlCol="0">
            <a:spAutoFit/>
          </a:bodyPr>
          <a:lstStyle/>
          <a:p>
            <a:pPr marL="285750" indent="-285750">
              <a:buFont typeface="Arial" panose="020B0604020202020204" pitchFamily="34" charset="0"/>
              <a:buChar char="•"/>
            </a:pPr>
            <a:r>
              <a:rPr lang="en-US"/>
              <a:t>Class IIB thermal system, all the filling liquid is in the bulb, while the</a:t>
            </a:r>
          </a:p>
          <a:p>
            <a:r>
              <a:rPr lang="en-US"/>
              <a:t>rest of the system is vapor-filled. This type of configuration</a:t>
            </a:r>
          </a:p>
          <a:p>
            <a:r>
              <a:rPr lang="en-US"/>
              <a:t>can be used only if the temperature at the bulb is always lower </a:t>
            </a:r>
          </a:p>
          <a:p>
            <a:r>
              <a:rPr lang="en-US"/>
              <a:t>than the ambient temperature around the capillary</a:t>
            </a:r>
          </a:p>
          <a:p>
            <a:r>
              <a:rPr lang="en-US"/>
              <a:t>or at the readout device. </a:t>
            </a:r>
          </a:p>
          <a:p>
            <a:pPr marL="285750" indent="-285750">
              <a:buFont typeface="Arial" panose="020B0604020202020204" pitchFamily="34" charset="0"/>
              <a:buChar char="•"/>
            </a:pPr>
            <a:r>
              <a:rPr lang="en-US"/>
              <a:t>If this were not the case, the liquid would start boiling in the bulb </a:t>
            </a:r>
          </a:p>
          <a:p>
            <a:r>
              <a:rPr lang="en-US"/>
              <a:t>and </a:t>
            </a:r>
            <a:r>
              <a:rPr lang="en-US" err="1"/>
              <a:t>recondensing</a:t>
            </a:r>
            <a:r>
              <a:rPr lang="en-US"/>
              <a:t> in the Bourdon tube.</a:t>
            </a:r>
          </a:p>
          <a:p>
            <a:pPr marL="285750" indent="-285750">
              <a:buFont typeface="Arial" panose="020B0604020202020204" pitchFamily="34" charset="0"/>
              <a:buChar char="•"/>
            </a:pPr>
            <a:r>
              <a:rPr lang="en-US"/>
              <a:t>This transfer of liquid cannot be completed because there is not enough</a:t>
            </a:r>
          </a:p>
          <a:p>
            <a:r>
              <a:rPr lang="en-US"/>
              <a:t> liquid to fill the Bourdon tube and the capillary;</a:t>
            </a:r>
          </a:p>
          <a:p>
            <a:r>
              <a:rPr lang="en-US"/>
              <a:t> while the transfer is taking place, the temperature readings are meaningless.</a:t>
            </a:r>
          </a:p>
        </p:txBody>
      </p:sp>
      <p:sp>
        <p:nvSpPr>
          <p:cNvPr id="5" name="TextBox 4"/>
          <p:cNvSpPr txBox="1"/>
          <p:nvPr/>
        </p:nvSpPr>
        <p:spPr>
          <a:xfrm>
            <a:off x="1442434" y="360608"/>
            <a:ext cx="1016625" cy="369332"/>
          </a:xfrm>
          <a:prstGeom prst="rect">
            <a:avLst/>
          </a:prstGeom>
          <a:noFill/>
        </p:spPr>
        <p:txBody>
          <a:bodyPr wrap="none" rtlCol="0">
            <a:spAutoFit/>
          </a:bodyPr>
          <a:lstStyle/>
          <a:p>
            <a:r>
              <a:rPr lang="en-US" b="1"/>
              <a:t>Class II B</a:t>
            </a:r>
          </a:p>
        </p:txBody>
      </p:sp>
    </p:spTree>
    <p:extLst>
      <p:ext uri="{BB962C8B-B14F-4D97-AF65-F5344CB8AC3E}">
        <p14:creationId xmlns:p14="http://schemas.microsoft.com/office/powerpoint/2010/main" val="215907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0" y="698210"/>
            <a:ext cx="4332669" cy="4775312"/>
          </a:xfrm>
          <a:prstGeom prst="rect">
            <a:avLst/>
          </a:prstGeom>
        </p:spPr>
      </p:pic>
      <p:sp>
        <p:nvSpPr>
          <p:cNvPr id="4" name="TextBox 3"/>
          <p:cNvSpPr txBox="1"/>
          <p:nvPr/>
        </p:nvSpPr>
        <p:spPr>
          <a:xfrm>
            <a:off x="4494726" y="1841678"/>
            <a:ext cx="7492307" cy="2308324"/>
          </a:xfrm>
          <a:prstGeom prst="rect">
            <a:avLst/>
          </a:prstGeom>
          <a:noFill/>
        </p:spPr>
        <p:txBody>
          <a:bodyPr wrap="none" rtlCol="0">
            <a:spAutoFit/>
          </a:bodyPr>
          <a:lstStyle/>
          <a:p>
            <a:pPr marL="285750" indent="-285750">
              <a:buFont typeface="Arial" panose="020B0604020202020204" pitchFamily="34" charset="0"/>
              <a:buChar char="•"/>
            </a:pPr>
            <a:r>
              <a:rPr lang="en-US"/>
              <a:t>In the Class IID system there are two filling liquids: one is volatile </a:t>
            </a:r>
          </a:p>
          <a:p>
            <a:r>
              <a:rPr lang="en-US"/>
              <a:t>and is always situated in the bulb, while the other is nonvolatile </a:t>
            </a:r>
          </a:p>
          <a:p>
            <a:r>
              <a:rPr lang="en-US"/>
              <a:t>and fills the Bourdon tube, capillary, and part of the bulb . </a:t>
            </a:r>
          </a:p>
          <a:p>
            <a:pPr marL="285750" indent="-285750">
              <a:buFont typeface="Arial" panose="020B0604020202020204" pitchFamily="34" charset="0"/>
              <a:buChar char="•"/>
            </a:pPr>
            <a:r>
              <a:rPr lang="en-US"/>
              <a:t>The purpose of the nonvolatile liquid is only to transmit the vapor pressure</a:t>
            </a:r>
          </a:p>
          <a:p>
            <a:r>
              <a:rPr lang="en-US"/>
              <a:t>at the volatile liquid/vapor interface, which is always confined</a:t>
            </a:r>
          </a:p>
          <a:p>
            <a:r>
              <a:rPr lang="en-US"/>
              <a:t>within the bulb.</a:t>
            </a:r>
          </a:p>
          <a:p>
            <a:pPr marL="285750" indent="-285750">
              <a:buFont typeface="Arial" panose="020B0604020202020204" pitchFamily="34" charset="0"/>
              <a:buChar char="•"/>
            </a:pPr>
            <a:r>
              <a:rPr lang="en-US"/>
              <a:t> In this design the process temperature can be anything, including the </a:t>
            </a:r>
          </a:p>
          <a:p>
            <a:r>
              <a:rPr lang="en-US"/>
              <a:t>crossing of the ambient</a:t>
            </a:r>
          </a:p>
        </p:txBody>
      </p:sp>
      <p:sp>
        <p:nvSpPr>
          <p:cNvPr id="5" name="TextBox 4"/>
          <p:cNvSpPr txBox="1"/>
          <p:nvPr/>
        </p:nvSpPr>
        <p:spPr>
          <a:xfrm>
            <a:off x="3863662" y="772732"/>
            <a:ext cx="1032655" cy="369332"/>
          </a:xfrm>
          <a:prstGeom prst="rect">
            <a:avLst/>
          </a:prstGeom>
          <a:noFill/>
        </p:spPr>
        <p:txBody>
          <a:bodyPr wrap="none" rtlCol="0">
            <a:spAutoFit/>
          </a:bodyPr>
          <a:lstStyle/>
          <a:p>
            <a:r>
              <a:rPr lang="en-US" b="1"/>
              <a:t>Class II D</a:t>
            </a:r>
          </a:p>
        </p:txBody>
      </p:sp>
    </p:spTree>
    <p:extLst>
      <p:ext uri="{BB962C8B-B14F-4D97-AF65-F5344CB8AC3E}">
        <p14:creationId xmlns:p14="http://schemas.microsoft.com/office/powerpoint/2010/main" val="4732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352036" y="2431916"/>
            <a:ext cx="6578623" cy="2436857"/>
          </a:xfrm>
          <a:prstGeom prst="rect">
            <a:avLst/>
          </a:prstGeom>
        </p:spPr>
      </p:pic>
      <p:sp>
        <p:nvSpPr>
          <p:cNvPr id="4" name="TextBox 3"/>
          <p:cNvSpPr txBox="1"/>
          <p:nvPr/>
        </p:nvSpPr>
        <p:spPr>
          <a:xfrm>
            <a:off x="1210613" y="759854"/>
            <a:ext cx="8886423" cy="646331"/>
          </a:xfrm>
          <a:prstGeom prst="rect">
            <a:avLst/>
          </a:prstGeom>
          <a:noFill/>
        </p:spPr>
        <p:txBody>
          <a:bodyPr wrap="square" rtlCol="0">
            <a:spAutoFit/>
          </a:bodyPr>
          <a:lstStyle/>
          <a:p>
            <a:pPr marL="285750" indent="-285750">
              <a:buFont typeface="Arial" panose="020B0604020202020204" pitchFamily="34" charset="0"/>
              <a:buChar char="•"/>
            </a:pPr>
            <a:r>
              <a:rPr lang="en-US"/>
              <a:t>The operating principle for gas-filled systems is that in a perfect gas confined to a constant volume the pressure is proportional to the absolute temperature</a:t>
            </a:r>
          </a:p>
        </p:txBody>
      </p:sp>
    </p:spTree>
    <p:extLst>
      <p:ext uri="{BB962C8B-B14F-4D97-AF65-F5344CB8AC3E}">
        <p14:creationId xmlns:p14="http://schemas.microsoft.com/office/powerpoint/2010/main" val="391177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725769" y="746975"/>
            <a:ext cx="2702856" cy="369332"/>
          </a:xfrm>
          <a:prstGeom prst="rect">
            <a:avLst/>
          </a:prstGeom>
          <a:noFill/>
        </p:spPr>
        <p:txBody>
          <a:bodyPr wrap="none" rtlCol="0">
            <a:spAutoFit/>
          </a:bodyPr>
          <a:lstStyle/>
          <a:p>
            <a:r>
              <a:rPr lang="en-US" b="1"/>
              <a:t>Compensating techniques </a:t>
            </a:r>
          </a:p>
        </p:txBody>
      </p:sp>
      <p:pic>
        <p:nvPicPr>
          <p:cNvPr id="4" name="Picture 3"/>
          <p:cNvPicPr>
            <a:picLocks noChangeAspect="1"/>
          </p:cNvPicPr>
          <p:nvPr/>
        </p:nvPicPr>
        <p:blipFill>
          <a:blip r:embed="rId2"/>
          <a:stretch>
            <a:fillRect/>
          </a:stretch>
        </p:blipFill>
        <p:spPr>
          <a:xfrm>
            <a:off x="855438" y="1634609"/>
            <a:ext cx="5352179" cy="3761638"/>
          </a:xfrm>
          <a:prstGeom prst="rect">
            <a:avLst/>
          </a:prstGeom>
        </p:spPr>
      </p:pic>
      <p:pic>
        <p:nvPicPr>
          <p:cNvPr id="5" name="Picture 4"/>
          <p:cNvPicPr>
            <a:picLocks noChangeAspect="1"/>
          </p:cNvPicPr>
          <p:nvPr/>
        </p:nvPicPr>
        <p:blipFill>
          <a:blip r:embed="rId3"/>
          <a:stretch>
            <a:fillRect/>
          </a:stretch>
        </p:blipFill>
        <p:spPr>
          <a:xfrm>
            <a:off x="7251409" y="1753135"/>
            <a:ext cx="3798664" cy="3295383"/>
          </a:xfrm>
          <a:prstGeom prst="rect">
            <a:avLst/>
          </a:prstGeom>
        </p:spPr>
      </p:pic>
      <p:sp>
        <p:nvSpPr>
          <p:cNvPr id="6" name="TextBox 5"/>
          <p:cNvSpPr txBox="1"/>
          <p:nvPr/>
        </p:nvSpPr>
        <p:spPr>
          <a:xfrm>
            <a:off x="2060620" y="5653825"/>
            <a:ext cx="1894942" cy="369332"/>
          </a:xfrm>
          <a:prstGeom prst="rect">
            <a:avLst/>
          </a:prstGeom>
          <a:noFill/>
        </p:spPr>
        <p:txBody>
          <a:bodyPr wrap="none" rtlCol="0">
            <a:spAutoFit/>
          </a:bodyPr>
          <a:lstStyle/>
          <a:p>
            <a:r>
              <a:rPr lang="en-US"/>
              <a:t>Full compensated </a:t>
            </a:r>
          </a:p>
        </p:txBody>
      </p:sp>
      <p:sp>
        <p:nvSpPr>
          <p:cNvPr id="7" name="TextBox 6"/>
          <p:cNvSpPr txBox="1"/>
          <p:nvPr/>
        </p:nvSpPr>
        <p:spPr>
          <a:xfrm>
            <a:off x="8113690" y="5499279"/>
            <a:ext cx="1947841" cy="369332"/>
          </a:xfrm>
          <a:prstGeom prst="rect">
            <a:avLst/>
          </a:prstGeom>
          <a:noFill/>
        </p:spPr>
        <p:txBody>
          <a:bodyPr wrap="none" rtlCol="0">
            <a:spAutoFit/>
          </a:bodyPr>
          <a:lstStyle/>
          <a:p>
            <a:r>
              <a:rPr lang="en-US"/>
              <a:t>Case compensated</a:t>
            </a:r>
          </a:p>
        </p:txBody>
      </p:sp>
    </p:spTree>
    <p:extLst>
      <p:ext uri="{BB962C8B-B14F-4D97-AF65-F5344CB8AC3E}">
        <p14:creationId xmlns:p14="http://schemas.microsoft.com/office/powerpoint/2010/main" val="136195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440F-B004-274D-8C5D-09B6540564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B5D06D-CFC3-A24E-95D8-F544104D937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4A9EC14-79D9-5F4C-9463-44D4E7E46D2B}"/>
              </a:ext>
            </a:extLst>
          </p:cNvPr>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2253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45774" y="1935846"/>
            <a:ext cx="4582598" cy="3335159"/>
          </a:xfrm>
          <a:prstGeom prst="rect">
            <a:avLst/>
          </a:prstGeom>
        </p:spPr>
      </p:pic>
      <p:sp>
        <p:nvSpPr>
          <p:cNvPr id="4" name="TextBox 3"/>
          <p:cNvSpPr txBox="1"/>
          <p:nvPr/>
        </p:nvSpPr>
        <p:spPr>
          <a:xfrm>
            <a:off x="4722776" y="2551697"/>
            <a:ext cx="7469224" cy="2308324"/>
          </a:xfrm>
          <a:prstGeom prst="rect">
            <a:avLst/>
          </a:prstGeom>
          <a:noFill/>
        </p:spPr>
        <p:txBody>
          <a:bodyPr wrap="none" rtlCol="0">
            <a:spAutoFit/>
          </a:bodyPr>
          <a:lstStyle/>
          <a:p>
            <a:pPr marL="285750" indent="-285750">
              <a:buFont typeface="Arial" panose="020B0604020202020204" pitchFamily="34" charset="0"/>
              <a:buChar char="•"/>
            </a:pPr>
            <a:r>
              <a:rPr lang="en-US"/>
              <a:t>Invar wire is inserted inside the single active capillary.</a:t>
            </a:r>
          </a:p>
          <a:p>
            <a:pPr marL="285750" indent="-285750">
              <a:buFont typeface="Arial" panose="020B0604020202020204" pitchFamily="34" charset="0"/>
              <a:buChar char="•"/>
            </a:pPr>
            <a:r>
              <a:rPr lang="en-US"/>
              <a:t> Invar is a nickel alloy that has a low coefficient of thermal expansion.</a:t>
            </a:r>
          </a:p>
          <a:p>
            <a:pPr marL="285750" indent="-285750">
              <a:buFont typeface="Arial" panose="020B0604020202020204" pitchFamily="34" charset="0"/>
              <a:buChar char="•"/>
            </a:pPr>
            <a:r>
              <a:rPr lang="en-US"/>
              <a:t> Therefore it is possible to select the diameters of the Invar wire and of the</a:t>
            </a:r>
          </a:p>
          <a:p>
            <a:r>
              <a:rPr lang="en-US"/>
              <a:t>capillary in such a manner that an increase in ambient temperature will </a:t>
            </a:r>
          </a:p>
          <a:p>
            <a:r>
              <a:rPr lang="en-US"/>
              <a:t>increase the annular space between the wire and the capillary by just about</a:t>
            </a:r>
          </a:p>
          <a:p>
            <a:r>
              <a:rPr lang="en-US"/>
              <a:t> the same amount as the volumetric expansion of mercury. </a:t>
            </a:r>
          </a:p>
          <a:p>
            <a:pPr marL="285750" indent="-285750">
              <a:buFont typeface="Arial" panose="020B0604020202020204" pitchFamily="34" charset="0"/>
              <a:buChar char="•"/>
            </a:pPr>
            <a:r>
              <a:rPr lang="en-US"/>
              <a:t>Therefore, a change in ambient temperature around the capillary does not</a:t>
            </a:r>
          </a:p>
          <a:p>
            <a:r>
              <a:rPr lang="en-US"/>
              <a:t> change the pressure inside the thermal system.</a:t>
            </a:r>
          </a:p>
        </p:txBody>
      </p:sp>
      <p:sp>
        <p:nvSpPr>
          <p:cNvPr id="5" name="TextBox 4"/>
          <p:cNvSpPr txBox="1"/>
          <p:nvPr/>
        </p:nvSpPr>
        <p:spPr>
          <a:xfrm>
            <a:off x="1537252" y="821635"/>
            <a:ext cx="3658822" cy="369332"/>
          </a:xfrm>
          <a:prstGeom prst="rect">
            <a:avLst/>
          </a:prstGeom>
          <a:noFill/>
        </p:spPr>
        <p:txBody>
          <a:bodyPr wrap="none" rtlCol="0">
            <a:spAutoFit/>
          </a:bodyPr>
          <a:lstStyle/>
          <a:p>
            <a:r>
              <a:rPr lang="en-US" b="1"/>
              <a:t>Full compensation with internal wire</a:t>
            </a:r>
          </a:p>
        </p:txBody>
      </p:sp>
    </p:spTree>
    <p:extLst>
      <p:ext uri="{BB962C8B-B14F-4D97-AF65-F5344CB8AC3E}">
        <p14:creationId xmlns:p14="http://schemas.microsoft.com/office/powerpoint/2010/main" val="207099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57578" y="495837"/>
            <a:ext cx="11449318" cy="5711780"/>
          </a:xfrm>
          <a:prstGeom prst="rect">
            <a:avLst/>
          </a:prstGeom>
        </p:spPr>
      </p:pic>
    </p:spTree>
    <p:extLst>
      <p:ext uri="{BB962C8B-B14F-4D97-AF65-F5344CB8AC3E}">
        <p14:creationId xmlns:p14="http://schemas.microsoft.com/office/powerpoint/2010/main" val="428267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455313" y="489397"/>
            <a:ext cx="3594638" cy="369332"/>
          </a:xfrm>
          <a:prstGeom prst="rect">
            <a:avLst/>
          </a:prstGeom>
          <a:noFill/>
        </p:spPr>
        <p:txBody>
          <a:bodyPr wrap="none" rtlCol="0">
            <a:spAutoFit/>
          </a:bodyPr>
          <a:lstStyle/>
          <a:p>
            <a:r>
              <a:rPr lang="en-US" b="1"/>
              <a:t>Pneumatic temperature transmitter</a:t>
            </a:r>
          </a:p>
        </p:txBody>
      </p:sp>
      <p:pic>
        <p:nvPicPr>
          <p:cNvPr id="4" name="Picture 3"/>
          <p:cNvPicPr>
            <a:picLocks noChangeAspect="1"/>
          </p:cNvPicPr>
          <p:nvPr/>
        </p:nvPicPr>
        <p:blipFill>
          <a:blip r:embed="rId2"/>
          <a:stretch>
            <a:fillRect/>
          </a:stretch>
        </p:blipFill>
        <p:spPr>
          <a:xfrm>
            <a:off x="2420422" y="1644269"/>
            <a:ext cx="6370459" cy="2889093"/>
          </a:xfrm>
          <a:prstGeom prst="rect">
            <a:avLst/>
          </a:prstGeom>
        </p:spPr>
      </p:pic>
    </p:spTree>
    <p:extLst>
      <p:ext uri="{BB962C8B-B14F-4D97-AF65-F5344CB8AC3E}">
        <p14:creationId xmlns:p14="http://schemas.microsoft.com/office/powerpoint/2010/main" val="335379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803042" y="734096"/>
            <a:ext cx="3437864" cy="369332"/>
          </a:xfrm>
          <a:prstGeom prst="rect">
            <a:avLst/>
          </a:prstGeom>
          <a:noFill/>
        </p:spPr>
        <p:txBody>
          <a:bodyPr wrap="none" rtlCol="0">
            <a:spAutoFit/>
          </a:bodyPr>
          <a:lstStyle/>
          <a:p>
            <a:r>
              <a:rPr lang="en-US" b="1"/>
              <a:t>Resistance Temperature Detectors</a:t>
            </a:r>
          </a:p>
        </p:txBody>
      </p:sp>
      <p:sp>
        <p:nvSpPr>
          <p:cNvPr id="4" name="TextBox 3"/>
          <p:cNvSpPr txBox="1"/>
          <p:nvPr/>
        </p:nvSpPr>
        <p:spPr>
          <a:xfrm>
            <a:off x="901521" y="1506828"/>
            <a:ext cx="9890975" cy="2031325"/>
          </a:xfrm>
          <a:prstGeom prst="rect">
            <a:avLst/>
          </a:prstGeom>
          <a:noFill/>
        </p:spPr>
        <p:txBody>
          <a:bodyPr wrap="square" rtlCol="0">
            <a:spAutoFit/>
          </a:bodyPr>
          <a:lstStyle/>
          <a:p>
            <a:pPr marL="285750" indent="-285750">
              <a:buFont typeface="Arial" panose="020B0604020202020204" pitchFamily="34" charset="0"/>
              <a:buChar char="•"/>
            </a:pPr>
            <a:r>
              <a:rPr lang="en-US"/>
              <a:t>In 1821 Sir Humphry Davy discovered that the resistivity of metals depends on their temperature.</a:t>
            </a:r>
          </a:p>
          <a:p>
            <a:pPr marL="285750" indent="-285750">
              <a:buFont typeface="Arial" panose="020B0604020202020204" pitchFamily="34" charset="0"/>
              <a:buChar char="•"/>
            </a:pPr>
            <a:r>
              <a:rPr lang="en-US"/>
              <a:t>Resistance thermometry is based upon the increasing electrical resistance of conductors with increasing temperature.</a:t>
            </a:r>
          </a:p>
          <a:p>
            <a:pPr marL="285750" indent="-285750">
              <a:buFont typeface="Arial" panose="020B0604020202020204" pitchFamily="34" charset="0"/>
              <a:buChar char="•"/>
            </a:pPr>
            <a:r>
              <a:rPr lang="en-US"/>
              <a:t>The resistive material may be </a:t>
            </a:r>
            <a:r>
              <a:rPr lang="en-US">
                <a:solidFill>
                  <a:srgbClr val="FF0000"/>
                </a:solidFill>
              </a:rPr>
              <a:t>platinum</a:t>
            </a:r>
            <a:r>
              <a:rPr lang="en-US"/>
              <a:t>, nickel, or copper.</a:t>
            </a:r>
          </a:p>
          <a:p>
            <a:pPr marL="285750" indent="-285750">
              <a:buFont typeface="Arial" panose="020B0604020202020204" pitchFamily="34" charset="0"/>
              <a:buChar char="•"/>
            </a:pPr>
            <a:r>
              <a:rPr lang="en-US"/>
              <a:t>Platinum is also available as a deposited film sensor, which is much less expensive, and platinum, nickel, and Balco(70% nickel/30% iron) are all available in foil-type sensors.</a:t>
            </a:r>
          </a:p>
          <a:p>
            <a:endParaRPr lang="en-US"/>
          </a:p>
        </p:txBody>
      </p:sp>
      <p:pic>
        <p:nvPicPr>
          <p:cNvPr id="5" name="Picture 4"/>
          <p:cNvPicPr>
            <a:picLocks noChangeAspect="1"/>
          </p:cNvPicPr>
          <p:nvPr/>
        </p:nvPicPr>
        <p:blipFill>
          <a:blip r:embed="rId2"/>
          <a:stretch>
            <a:fillRect/>
          </a:stretch>
        </p:blipFill>
        <p:spPr>
          <a:xfrm>
            <a:off x="901521" y="3649751"/>
            <a:ext cx="5292478" cy="2314575"/>
          </a:xfrm>
          <a:prstGeom prst="rect">
            <a:avLst/>
          </a:prstGeom>
        </p:spPr>
      </p:pic>
      <p:pic>
        <p:nvPicPr>
          <p:cNvPr id="6" name="Picture 5"/>
          <p:cNvPicPr>
            <a:picLocks noChangeAspect="1"/>
          </p:cNvPicPr>
          <p:nvPr/>
        </p:nvPicPr>
        <p:blipFill>
          <a:blip r:embed="rId3"/>
          <a:stretch>
            <a:fillRect/>
          </a:stretch>
        </p:blipFill>
        <p:spPr>
          <a:xfrm>
            <a:off x="6903077" y="3658001"/>
            <a:ext cx="4198512" cy="2253402"/>
          </a:xfrm>
          <a:prstGeom prst="rect">
            <a:avLst/>
          </a:prstGeom>
        </p:spPr>
      </p:pic>
    </p:spTree>
    <p:extLst>
      <p:ext uri="{BB962C8B-B14F-4D97-AF65-F5344CB8AC3E}">
        <p14:creationId xmlns:p14="http://schemas.microsoft.com/office/powerpoint/2010/main" val="332008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459395" y="486715"/>
            <a:ext cx="6220966" cy="2819400"/>
          </a:xfrm>
          <a:prstGeom prst="rect">
            <a:avLst/>
          </a:prstGeom>
        </p:spPr>
      </p:pic>
      <p:pic>
        <p:nvPicPr>
          <p:cNvPr id="4" name="Picture 3"/>
          <p:cNvPicPr>
            <a:picLocks noChangeAspect="1"/>
          </p:cNvPicPr>
          <p:nvPr/>
        </p:nvPicPr>
        <p:blipFill>
          <a:blip r:embed="rId3"/>
          <a:stretch>
            <a:fillRect/>
          </a:stretch>
        </p:blipFill>
        <p:spPr>
          <a:xfrm>
            <a:off x="850007" y="3867352"/>
            <a:ext cx="3953814" cy="1786474"/>
          </a:xfrm>
          <a:prstGeom prst="rect">
            <a:avLst/>
          </a:prstGeom>
        </p:spPr>
      </p:pic>
      <p:pic>
        <p:nvPicPr>
          <p:cNvPr id="5" name="Picture 4"/>
          <p:cNvPicPr>
            <a:picLocks noChangeAspect="1"/>
          </p:cNvPicPr>
          <p:nvPr/>
        </p:nvPicPr>
        <p:blipFill>
          <a:blip r:embed="rId4"/>
          <a:stretch>
            <a:fillRect/>
          </a:stretch>
        </p:blipFill>
        <p:spPr>
          <a:xfrm>
            <a:off x="6109817" y="3674168"/>
            <a:ext cx="4888740" cy="2224356"/>
          </a:xfrm>
          <a:prstGeom prst="rect">
            <a:avLst/>
          </a:prstGeom>
        </p:spPr>
      </p:pic>
    </p:spTree>
    <p:extLst>
      <p:ext uri="{BB962C8B-B14F-4D97-AF65-F5344CB8AC3E}">
        <p14:creationId xmlns:p14="http://schemas.microsoft.com/office/powerpoint/2010/main" val="3651702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240263" y="1782920"/>
            <a:ext cx="3937044" cy="3098174"/>
          </a:xfrm>
          <a:prstGeom prst="rect">
            <a:avLst/>
          </a:prstGeom>
        </p:spPr>
      </p:pic>
      <p:pic>
        <p:nvPicPr>
          <p:cNvPr id="4" name="Picture 3"/>
          <p:cNvPicPr>
            <a:picLocks noChangeAspect="1"/>
          </p:cNvPicPr>
          <p:nvPr/>
        </p:nvPicPr>
        <p:blipFill>
          <a:blip r:embed="rId3"/>
          <a:stretch>
            <a:fillRect/>
          </a:stretch>
        </p:blipFill>
        <p:spPr>
          <a:xfrm>
            <a:off x="7139255" y="1949942"/>
            <a:ext cx="2524125" cy="1385686"/>
          </a:xfrm>
          <a:prstGeom prst="rect">
            <a:avLst/>
          </a:prstGeom>
        </p:spPr>
      </p:pic>
      <p:sp>
        <p:nvSpPr>
          <p:cNvPr id="5" name="TextBox 4"/>
          <p:cNvSpPr txBox="1"/>
          <p:nvPr/>
        </p:nvSpPr>
        <p:spPr>
          <a:xfrm>
            <a:off x="1159099" y="734096"/>
            <a:ext cx="3179332" cy="369332"/>
          </a:xfrm>
          <a:prstGeom prst="rect">
            <a:avLst/>
          </a:prstGeom>
          <a:noFill/>
        </p:spPr>
        <p:txBody>
          <a:bodyPr wrap="none" rtlCol="0">
            <a:spAutoFit/>
          </a:bodyPr>
          <a:lstStyle/>
          <a:p>
            <a:r>
              <a:rPr lang="en-US"/>
              <a:t>Measurement of RTD resistance</a:t>
            </a:r>
          </a:p>
        </p:txBody>
      </p:sp>
      <p:pic>
        <p:nvPicPr>
          <p:cNvPr id="6" name="Picture 5"/>
          <p:cNvPicPr>
            <a:picLocks noChangeAspect="1"/>
          </p:cNvPicPr>
          <p:nvPr/>
        </p:nvPicPr>
        <p:blipFill>
          <a:blip r:embed="rId4"/>
          <a:stretch>
            <a:fillRect/>
          </a:stretch>
        </p:blipFill>
        <p:spPr>
          <a:xfrm>
            <a:off x="7599139" y="3382313"/>
            <a:ext cx="1990725" cy="996503"/>
          </a:xfrm>
          <a:prstGeom prst="rect">
            <a:avLst/>
          </a:prstGeom>
        </p:spPr>
      </p:pic>
    </p:spTree>
    <p:extLst>
      <p:ext uri="{BB962C8B-B14F-4D97-AF65-F5344CB8AC3E}">
        <p14:creationId xmlns:p14="http://schemas.microsoft.com/office/powerpoint/2010/main" val="2366033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785611" y="1043189"/>
            <a:ext cx="1500091" cy="369332"/>
          </a:xfrm>
          <a:prstGeom prst="rect">
            <a:avLst/>
          </a:prstGeom>
          <a:noFill/>
        </p:spPr>
        <p:txBody>
          <a:bodyPr wrap="none" rtlCol="0">
            <a:spAutoFit/>
          </a:bodyPr>
          <a:lstStyle/>
          <a:p>
            <a:r>
              <a:rPr lang="en-US" b="1"/>
              <a:t>Two wire RTD</a:t>
            </a:r>
          </a:p>
        </p:txBody>
      </p:sp>
      <p:pic>
        <p:nvPicPr>
          <p:cNvPr id="4" name="Picture 3"/>
          <p:cNvPicPr>
            <a:picLocks noChangeAspect="1"/>
          </p:cNvPicPr>
          <p:nvPr/>
        </p:nvPicPr>
        <p:blipFill>
          <a:blip r:embed="rId2"/>
          <a:stretch>
            <a:fillRect/>
          </a:stretch>
        </p:blipFill>
        <p:spPr>
          <a:xfrm>
            <a:off x="8440960" y="1100539"/>
            <a:ext cx="1285875" cy="1514475"/>
          </a:xfrm>
          <a:prstGeom prst="rect">
            <a:avLst/>
          </a:prstGeom>
        </p:spPr>
      </p:pic>
      <p:pic>
        <p:nvPicPr>
          <p:cNvPr id="5" name="Picture 4"/>
          <p:cNvPicPr>
            <a:picLocks noChangeAspect="1"/>
          </p:cNvPicPr>
          <p:nvPr/>
        </p:nvPicPr>
        <p:blipFill>
          <a:blip r:embed="rId3"/>
          <a:stretch>
            <a:fillRect/>
          </a:stretch>
        </p:blipFill>
        <p:spPr>
          <a:xfrm>
            <a:off x="2480858" y="2537137"/>
            <a:ext cx="4808584" cy="3116687"/>
          </a:xfrm>
          <a:prstGeom prst="rect">
            <a:avLst/>
          </a:prstGeom>
        </p:spPr>
      </p:pic>
    </p:spTree>
    <p:extLst>
      <p:ext uri="{BB962C8B-B14F-4D97-AF65-F5344CB8AC3E}">
        <p14:creationId xmlns:p14="http://schemas.microsoft.com/office/powerpoint/2010/main" val="417216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761128" y="1363818"/>
            <a:ext cx="4957091" cy="4405918"/>
          </a:xfrm>
          <a:prstGeom prst="rect">
            <a:avLst/>
          </a:prstGeom>
        </p:spPr>
      </p:pic>
      <p:pic>
        <p:nvPicPr>
          <p:cNvPr id="4" name="Picture 3"/>
          <p:cNvPicPr>
            <a:picLocks noChangeAspect="1"/>
          </p:cNvPicPr>
          <p:nvPr/>
        </p:nvPicPr>
        <p:blipFill>
          <a:blip r:embed="rId3"/>
          <a:stretch>
            <a:fillRect/>
          </a:stretch>
        </p:blipFill>
        <p:spPr>
          <a:xfrm>
            <a:off x="6154357" y="1655737"/>
            <a:ext cx="5123339" cy="3753389"/>
          </a:xfrm>
          <a:prstGeom prst="rect">
            <a:avLst/>
          </a:prstGeom>
        </p:spPr>
      </p:pic>
      <p:sp>
        <p:nvSpPr>
          <p:cNvPr id="5" name="TextBox 4"/>
          <p:cNvSpPr txBox="1"/>
          <p:nvPr/>
        </p:nvSpPr>
        <p:spPr>
          <a:xfrm>
            <a:off x="1777285" y="901521"/>
            <a:ext cx="3863661" cy="461665"/>
          </a:xfrm>
          <a:prstGeom prst="rect">
            <a:avLst/>
          </a:prstGeom>
          <a:noFill/>
        </p:spPr>
        <p:txBody>
          <a:bodyPr wrap="square" rtlCol="0">
            <a:spAutoFit/>
          </a:bodyPr>
          <a:lstStyle/>
          <a:p>
            <a:r>
              <a:rPr lang="en-US" sz="2400" b="1"/>
              <a:t>Two wire RTD</a:t>
            </a:r>
          </a:p>
        </p:txBody>
      </p:sp>
    </p:spTree>
    <p:extLst>
      <p:ext uri="{BB962C8B-B14F-4D97-AF65-F5344CB8AC3E}">
        <p14:creationId xmlns:p14="http://schemas.microsoft.com/office/powerpoint/2010/main" val="2829487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cstate="print"/>
          <a:stretch>
            <a:fillRect/>
          </a:stretch>
        </p:blipFill>
        <p:spPr>
          <a:xfrm>
            <a:off x="8444233" y="2060620"/>
            <a:ext cx="1768712" cy="2512158"/>
          </a:xfrm>
          <a:prstGeom prst="rect">
            <a:avLst/>
          </a:prstGeom>
        </p:spPr>
      </p:pic>
      <p:pic>
        <p:nvPicPr>
          <p:cNvPr id="4" name="Picture 3"/>
          <p:cNvPicPr>
            <a:picLocks noChangeAspect="1"/>
          </p:cNvPicPr>
          <p:nvPr/>
        </p:nvPicPr>
        <p:blipFill>
          <a:blip r:embed="rId3"/>
          <a:stretch>
            <a:fillRect/>
          </a:stretch>
        </p:blipFill>
        <p:spPr>
          <a:xfrm>
            <a:off x="1206120" y="1721543"/>
            <a:ext cx="5465136" cy="3932282"/>
          </a:xfrm>
          <a:prstGeom prst="rect">
            <a:avLst/>
          </a:prstGeom>
        </p:spPr>
      </p:pic>
      <p:sp>
        <p:nvSpPr>
          <p:cNvPr id="5" name="TextBox 4"/>
          <p:cNvSpPr txBox="1"/>
          <p:nvPr/>
        </p:nvSpPr>
        <p:spPr>
          <a:xfrm>
            <a:off x="1326524" y="824248"/>
            <a:ext cx="1620700" cy="369332"/>
          </a:xfrm>
          <a:prstGeom prst="rect">
            <a:avLst/>
          </a:prstGeom>
          <a:noFill/>
        </p:spPr>
        <p:txBody>
          <a:bodyPr wrap="none" rtlCol="0">
            <a:spAutoFit/>
          </a:bodyPr>
          <a:lstStyle/>
          <a:p>
            <a:r>
              <a:rPr lang="en-US"/>
              <a:t>Three wire RTD</a:t>
            </a:r>
          </a:p>
        </p:txBody>
      </p:sp>
    </p:spTree>
    <p:extLst>
      <p:ext uri="{BB962C8B-B14F-4D97-AF65-F5344CB8AC3E}">
        <p14:creationId xmlns:p14="http://schemas.microsoft.com/office/powerpoint/2010/main" val="2056774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4" name="Picture 3"/>
          <p:cNvPicPr>
            <a:picLocks noChangeAspect="1"/>
          </p:cNvPicPr>
          <p:nvPr/>
        </p:nvPicPr>
        <p:blipFill>
          <a:blip r:embed="rId2"/>
          <a:stretch>
            <a:fillRect/>
          </a:stretch>
        </p:blipFill>
        <p:spPr>
          <a:xfrm>
            <a:off x="6892344" y="3088045"/>
            <a:ext cx="3352800" cy="733425"/>
          </a:xfrm>
          <a:prstGeom prst="rect">
            <a:avLst/>
          </a:prstGeom>
        </p:spPr>
      </p:pic>
      <p:sp>
        <p:nvSpPr>
          <p:cNvPr id="5" name="TextBox 4"/>
          <p:cNvSpPr txBox="1"/>
          <p:nvPr/>
        </p:nvSpPr>
        <p:spPr>
          <a:xfrm>
            <a:off x="1429555" y="978794"/>
            <a:ext cx="1660776" cy="369332"/>
          </a:xfrm>
          <a:prstGeom prst="rect">
            <a:avLst/>
          </a:prstGeom>
          <a:noFill/>
        </p:spPr>
        <p:txBody>
          <a:bodyPr wrap="none" rtlCol="0">
            <a:spAutoFit/>
          </a:bodyPr>
          <a:lstStyle/>
          <a:p>
            <a:r>
              <a:rPr lang="en-US"/>
              <a:t>Three Wire RTD</a:t>
            </a:r>
          </a:p>
        </p:txBody>
      </p:sp>
      <p:pic>
        <p:nvPicPr>
          <p:cNvPr id="6" name="Picture 5"/>
          <p:cNvPicPr>
            <a:picLocks noChangeAspect="1"/>
          </p:cNvPicPr>
          <p:nvPr/>
        </p:nvPicPr>
        <p:blipFill>
          <a:blip r:embed="rId3"/>
          <a:stretch>
            <a:fillRect/>
          </a:stretch>
        </p:blipFill>
        <p:spPr>
          <a:xfrm>
            <a:off x="550639" y="2292304"/>
            <a:ext cx="5914556" cy="3258489"/>
          </a:xfrm>
          <a:prstGeom prst="rect">
            <a:avLst/>
          </a:prstGeom>
        </p:spPr>
      </p:pic>
    </p:spTree>
    <p:extLst>
      <p:ext uri="{BB962C8B-B14F-4D97-AF65-F5344CB8AC3E}">
        <p14:creationId xmlns:p14="http://schemas.microsoft.com/office/powerpoint/2010/main" val="79735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039F-6CE8-7446-BB4C-C318959E8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736529-6F7F-3E4B-AB60-C7F91A85A59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3D1049B-A362-CD49-A7B6-5DEBDB5646E8}"/>
              </a:ext>
            </a:extLst>
          </p:cNvPr>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139075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03031" y="1160573"/>
            <a:ext cx="6156101" cy="4403100"/>
          </a:xfrm>
          <a:prstGeom prst="rect">
            <a:avLst/>
          </a:prstGeom>
        </p:spPr>
      </p:pic>
      <p:sp>
        <p:nvSpPr>
          <p:cNvPr id="4" name="TextBox 3"/>
          <p:cNvSpPr txBox="1"/>
          <p:nvPr/>
        </p:nvSpPr>
        <p:spPr>
          <a:xfrm>
            <a:off x="695460" y="592428"/>
            <a:ext cx="1529008" cy="369332"/>
          </a:xfrm>
          <a:prstGeom prst="rect">
            <a:avLst/>
          </a:prstGeom>
          <a:noFill/>
        </p:spPr>
        <p:txBody>
          <a:bodyPr wrap="none" rtlCol="0">
            <a:spAutoFit/>
          </a:bodyPr>
          <a:lstStyle/>
          <a:p>
            <a:r>
              <a:rPr lang="en-US" b="1"/>
              <a:t>Four wire RTD</a:t>
            </a:r>
          </a:p>
        </p:txBody>
      </p:sp>
      <p:pic>
        <p:nvPicPr>
          <p:cNvPr id="5" name="Picture 4"/>
          <p:cNvPicPr>
            <a:picLocks noChangeAspect="1"/>
          </p:cNvPicPr>
          <p:nvPr/>
        </p:nvPicPr>
        <p:blipFill>
          <a:blip r:embed="rId3"/>
          <a:stretch>
            <a:fillRect/>
          </a:stretch>
        </p:blipFill>
        <p:spPr>
          <a:xfrm>
            <a:off x="6375042" y="1326524"/>
            <a:ext cx="5589431" cy="4185634"/>
          </a:xfrm>
          <a:prstGeom prst="rect">
            <a:avLst/>
          </a:prstGeom>
        </p:spPr>
      </p:pic>
      <p:pic>
        <p:nvPicPr>
          <p:cNvPr id="6" name="Picture 5"/>
          <p:cNvPicPr>
            <a:picLocks noChangeAspect="1"/>
          </p:cNvPicPr>
          <p:nvPr/>
        </p:nvPicPr>
        <p:blipFill>
          <a:blip r:embed="rId4"/>
          <a:stretch>
            <a:fillRect/>
          </a:stretch>
        </p:blipFill>
        <p:spPr>
          <a:xfrm>
            <a:off x="4611374" y="5422005"/>
            <a:ext cx="2214429" cy="769043"/>
          </a:xfrm>
          <a:prstGeom prst="rect">
            <a:avLst/>
          </a:prstGeom>
        </p:spPr>
      </p:pic>
      <p:pic>
        <p:nvPicPr>
          <p:cNvPr id="7" name="Picture 6"/>
          <p:cNvPicPr>
            <a:picLocks noChangeAspect="1"/>
          </p:cNvPicPr>
          <p:nvPr/>
        </p:nvPicPr>
        <p:blipFill>
          <a:blip r:embed="rId5"/>
          <a:stretch>
            <a:fillRect/>
          </a:stretch>
        </p:blipFill>
        <p:spPr>
          <a:xfrm>
            <a:off x="10518886" y="0"/>
            <a:ext cx="1457325" cy="1524000"/>
          </a:xfrm>
          <a:prstGeom prst="rect">
            <a:avLst/>
          </a:prstGeom>
        </p:spPr>
      </p:pic>
    </p:spTree>
    <p:extLst>
      <p:ext uri="{BB962C8B-B14F-4D97-AF65-F5344CB8AC3E}">
        <p14:creationId xmlns:p14="http://schemas.microsoft.com/office/powerpoint/2010/main" val="763993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300767" y="1758300"/>
            <a:ext cx="9156878" cy="3277339"/>
          </a:xfrm>
          <a:prstGeom prst="rect">
            <a:avLst/>
          </a:prstGeom>
        </p:spPr>
      </p:pic>
      <p:sp>
        <p:nvSpPr>
          <p:cNvPr id="4" name="TextBox 3"/>
          <p:cNvSpPr txBox="1"/>
          <p:nvPr/>
        </p:nvSpPr>
        <p:spPr>
          <a:xfrm>
            <a:off x="1403797" y="669701"/>
            <a:ext cx="4587346" cy="523220"/>
          </a:xfrm>
          <a:prstGeom prst="rect">
            <a:avLst/>
          </a:prstGeom>
          <a:noFill/>
        </p:spPr>
        <p:txBody>
          <a:bodyPr wrap="none" rtlCol="0">
            <a:spAutoFit/>
          </a:bodyPr>
          <a:lstStyle/>
          <a:p>
            <a:r>
              <a:rPr lang="en-US" sz="2800" b="1"/>
              <a:t>RTD connected to transmitter</a:t>
            </a:r>
          </a:p>
        </p:txBody>
      </p:sp>
    </p:spTree>
    <p:extLst>
      <p:ext uri="{BB962C8B-B14F-4D97-AF65-F5344CB8AC3E}">
        <p14:creationId xmlns:p14="http://schemas.microsoft.com/office/powerpoint/2010/main" val="1380489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196058" y="432649"/>
            <a:ext cx="8837703" cy="3057525"/>
          </a:xfrm>
          <a:prstGeom prst="rect">
            <a:avLst/>
          </a:prstGeom>
        </p:spPr>
      </p:pic>
      <p:pic>
        <p:nvPicPr>
          <p:cNvPr id="4" name="Picture 3"/>
          <p:cNvPicPr>
            <a:picLocks noChangeAspect="1"/>
          </p:cNvPicPr>
          <p:nvPr/>
        </p:nvPicPr>
        <p:blipFill>
          <a:blip r:embed="rId3"/>
          <a:stretch>
            <a:fillRect/>
          </a:stretch>
        </p:blipFill>
        <p:spPr>
          <a:xfrm>
            <a:off x="1348994" y="3630366"/>
            <a:ext cx="7936673" cy="1007399"/>
          </a:xfrm>
          <a:prstGeom prst="rect">
            <a:avLst/>
          </a:prstGeom>
        </p:spPr>
      </p:pic>
    </p:spTree>
    <p:extLst>
      <p:ext uri="{BB962C8B-B14F-4D97-AF65-F5344CB8AC3E}">
        <p14:creationId xmlns:p14="http://schemas.microsoft.com/office/powerpoint/2010/main" val="240616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746974" y="592427"/>
            <a:ext cx="2292440" cy="369332"/>
          </a:xfrm>
          <a:prstGeom prst="rect">
            <a:avLst/>
          </a:prstGeom>
          <a:noFill/>
        </p:spPr>
        <p:txBody>
          <a:bodyPr wrap="square" rtlCol="0">
            <a:spAutoFit/>
          </a:bodyPr>
          <a:lstStyle/>
          <a:p>
            <a:r>
              <a:rPr lang="en-US" b="1"/>
              <a:t>Thermistors</a:t>
            </a:r>
          </a:p>
        </p:txBody>
      </p:sp>
      <p:pic>
        <p:nvPicPr>
          <p:cNvPr id="4" name="Picture 3"/>
          <p:cNvPicPr>
            <a:picLocks noChangeAspect="1"/>
          </p:cNvPicPr>
          <p:nvPr/>
        </p:nvPicPr>
        <p:blipFill>
          <a:blip r:embed="rId2"/>
          <a:stretch>
            <a:fillRect/>
          </a:stretch>
        </p:blipFill>
        <p:spPr>
          <a:xfrm>
            <a:off x="7096259" y="561237"/>
            <a:ext cx="3657935" cy="3044848"/>
          </a:xfrm>
          <a:prstGeom prst="rect">
            <a:avLst/>
          </a:prstGeom>
        </p:spPr>
      </p:pic>
      <p:pic>
        <p:nvPicPr>
          <p:cNvPr id="5" name="Picture 4"/>
          <p:cNvPicPr>
            <a:picLocks noChangeAspect="1"/>
          </p:cNvPicPr>
          <p:nvPr/>
        </p:nvPicPr>
        <p:blipFill>
          <a:blip r:embed="rId3"/>
          <a:stretch>
            <a:fillRect/>
          </a:stretch>
        </p:blipFill>
        <p:spPr>
          <a:xfrm>
            <a:off x="7495504" y="3876341"/>
            <a:ext cx="2614412" cy="1764607"/>
          </a:xfrm>
          <a:prstGeom prst="rect">
            <a:avLst/>
          </a:prstGeom>
        </p:spPr>
      </p:pic>
      <p:sp>
        <p:nvSpPr>
          <p:cNvPr id="6" name="TextBox 5"/>
          <p:cNvSpPr txBox="1"/>
          <p:nvPr/>
        </p:nvSpPr>
        <p:spPr>
          <a:xfrm flipH="1">
            <a:off x="882845" y="1403797"/>
            <a:ext cx="4204309" cy="1754326"/>
          </a:xfrm>
          <a:prstGeom prst="rect">
            <a:avLst/>
          </a:prstGeom>
          <a:noFill/>
        </p:spPr>
        <p:txBody>
          <a:bodyPr wrap="square" rtlCol="0">
            <a:spAutoFit/>
          </a:bodyPr>
          <a:lstStyle/>
          <a:p>
            <a:r>
              <a:rPr lang="en-US"/>
              <a:t>NTC thermistors, or NTCs for short, are semiconductors made from specific mixtures of pure oxides of nickel, manganese, copper, cobalt, tin, uranium, zinc, iron, magnesium, titanium, and other metals</a:t>
            </a:r>
          </a:p>
        </p:txBody>
      </p:sp>
      <p:sp>
        <p:nvSpPr>
          <p:cNvPr id="7" name="TextBox 6"/>
          <p:cNvSpPr txBox="1"/>
          <p:nvPr/>
        </p:nvSpPr>
        <p:spPr>
          <a:xfrm>
            <a:off x="746975" y="3928056"/>
            <a:ext cx="5620128" cy="923330"/>
          </a:xfrm>
          <a:prstGeom prst="rect">
            <a:avLst/>
          </a:prstGeom>
          <a:noFill/>
        </p:spPr>
        <p:txBody>
          <a:bodyPr wrap="none" rtlCol="0">
            <a:spAutoFit/>
          </a:bodyPr>
          <a:lstStyle/>
          <a:p>
            <a:r>
              <a:rPr lang="en-US"/>
              <a:t>PTCs are manufactured from silicon (silistors) or barium,</a:t>
            </a:r>
          </a:p>
          <a:p>
            <a:r>
              <a:rPr lang="en-US"/>
              <a:t>lead, and strontium titanates with the addition of yttrium,</a:t>
            </a:r>
          </a:p>
          <a:p>
            <a:r>
              <a:rPr lang="en-US"/>
              <a:t>manganese, tantalum, and silica</a:t>
            </a:r>
          </a:p>
        </p:txBody>
      </p:sp>
    </p:spTree>
    <p:extLst>
      <p:ext uri="{BB962C8B-B14F-4D97-AF65-F5344CB8AC3E}">
        <p14:creationId xmlns:p14="http://schemas.microsoft.com/office/powerpoint/2010/main" val="503273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6" name="Picture 2" descr="PTC Thermistors vs. NTC Thermistors for Inrush Current | Ametherm"/>
          <p:cNvPicPr>
            <a:picLocks noChangeAspect="1" noChangeArrowheads="1"/>
          </p:cNvPicPr>
          <p:nvPr/>
        </p:nvPicPr>
        <p:blipFill>
          <a:blip r:embed="rId2"/>
          <a:srcRect/>
          <a:stretch>
            <a:fillRect/>
          </a:stretch>
        </p:blipFill>
        <p:spPr bwMode="auto">
          <a:xfrm>
            <a:off x="2011680" y="365760"/>
            <a:ext cx="9113520" cy="3489959"/>
          </a:xfrm>
          <a:prstGeom prst="rect">
            <a:avLst/>
          </a:prstGeom>
          <a:noFill/>
        </p:spPr>
      </p:pic>
      <p:sp>
        <p:nvSpPr>
          <p:cNvPr id="5" name="Rectangle 4"/>
          <p:cNvSpPr/>
          <p:nvPr/>
        </p:nvSpPr>
        <p:spPr>
          <a:xfrm rot="10800000" flipV="1">
            <a:off x="1158240" y="3780479"/>
            <a:ext cx="10058400" cy="1815882"/>
          </a:xfrm>
          <a:prstGeom prst="rect">
            <a:avLst/>
          </a:prstGeom>
        </p:spPr>
        <p:txBody>
          <a:bodyPr wrap="square">
            <a:spAutoFit/>
          </a:bodyPr>
          <a:lstStyle/>
          <a:p>
            <a:r>
              <a:rPr lang="en-US" sz="2800"/>
              <a:t>The Steinhart-Hart equation is: </a:t>
            </a:r>
            <a:r>
              <a:rPr lang="en-US" sz="2800" b="1"/>
              <a:t>1/T = A + B(</a:t>
            </a:r>
            <a:r>
              <a:rPr lang="en-US" sz="2800" b="1" err="1"/>
              <a:t>lnR</a:t>
            </a:r>
            <a:r>
              <a:rPr lang="en-US" sz="2800" b="1"/>
              <a:t>) + C(</a:t>
            </a:r>
            <a:r>
              <a:rPr lang="en-US" sz="2800" b="1" err="1"/>
              <a:t>lnR</a:t>
            </a:r>
            <a:r>
              <a:rPr lang="en-US" sz="2800" b="1"/>
              <a:t>)2 + D(</a:t>
            </a:r>
            <a:r>
              <a:rPr lang="en-US" sz="2800" b="1" err="1"/>
              <a:t>lnR</a:t>
            </a:r>
            <a:r>
              <a:rPr lang="en-US" sz="2800" b="1"/>
              <a:t>)3 + E(</a:t>
            </a:r>
            <a:r>
              <a:rPr lang="en-US" sz="2800" b="1" err="1"/>
              <a:t>lnR</a:t>
            </a:r>
            <a:r>
              <a:rPr lang="en-US" sz="2800" b="1"/>
              <a:t>)4…</a:t>
            </a:r>
            <a:r>
              <a:rPr lang="en-US" sz="2800"/>
              <a:t> A, B, C, D, and E are the Steinhart-Hart coefficients that vary depending on the type of </a:t>
            </a:r>
            <a:r>
              <a:rPr lang="en-US" sz="2800" err="1"/>
              <a:t>thermistor</a:t>
            </a:r>
            <a:r>
              <a:rPr lang="en-US" sz="2800"/>
              <a:t> used and the range of temperature being detected.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457200" y="579120"/>
            <a:ext cx="10104120" cy="2677656"/>
          </a:xfrm>
          <a:prstGeom prst="rect">
            <a:avLst/>
          </a:prstGeom>
        </p:spPr>
        <p:txBody>
          <a:bodyPr wrap="square">
            <a:spAutoFit/>
          </a:bodyPr>
          <a:lstStyle/>
          <a:p>
            <a:r>
              <a:rPr lang="en-US" sz="2800"/>
              <a:t>What is NTC and PTC?</a:t>
            </a:r>
          </a:p>
          <a:p>
            <a:r>
              <a:rPr lang="en-US" sz="2800" b="1"/>
              <a:t>PTC stands for positive temperature coefficient and NTC is negative temperature coefficient</a:t>
            </a:r>
            <a:r>
              <a:rPr lang="en-US" sz="2800"/>
              <a:t>. An NTC's resistance will decrease with temperature; where as, the resistance from PTCs will increase. Regardless of which </a:t>
            </a:r>
            <a:r>
              <a:rPr lang="en-US" sz="2800" err="1"/>
              <a:t>thermistor</a:t>
            </a:r>
            <a:r>
              <a:rPr lang="en-US" sz="2800"/>
              <a:t> is being used, it is important that the devices be tested prior using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cstate="print"/>
          <a:stretch>
            <a:fillRect/>
          </a:stretch>
        </p:blipFill>
        <p:spPr>
          <a:xfrm>
            <a:off x="6370750" y="229404"/>
            <a:ext cx="6181859" cy="3106223"/>
          </a:xfrm>
          <a:prstGeom prst="rect">
            <a:avLst/>
          </a:prstGeom>
        </p:spPr>
      </p:pic>
      <p:pic>
        <p:nvPicPr>
          <p:cNvPr id="4" name="Picture 3"/>
          <p:cNvPicPr>
            <a:picLocks noChangeAspect="1"/>
          </p:cNvPicPr>
          <p:nvPr/>
        </p:nvPicPr>
        <p:blipFill>
          <a:blip r:embed="rId3"/>
          <a:stretch>
            <a:fillRect/>
          </a:stretch>
        </p:blipFill>
        <p:spPr>
          <a:xfrm>
            <a:off x="1218934" y="3885259"/>
            <a:ext cx="2979580" cy="970076"/>
          </a:xfrm>
          <a:prstGeom prst="rect">
            <a:avLst/>
          </a:prstGeom>
        </p:spPr>
      </p:pic>
      <p:sp>
        <p:nvSpPr>
          <p:cNvPr id="5" name="TextBox 4"/>
          <p:cNvSpPr txBox="1"/>
          <p:nvPr/>
        </p:nvSpPr>
        <p:spPr>
          <a:xfrm>
            <a:off x="1164584" y="819478"/>
            <a:ext cx="5886804" cy="1200329"/>
          </a:xfrm>
          <a:prstGeom prst="rect">
            <a:avLst/>
          </a:prstGeom>
          <a:noFill/>
        </p:spPr>
        <p:txBody>
          <a:bodyPr wrap="none" rtlCol="0">
            <a:spAutoFit/>
          </a:bodyPr>
          <a:lstStyle/>
          <a:p>
            <a:r>
              <a:rPr lang="en-US"/>
              <a:t>The negative exponential function that best describes the</a:t>
            </a:r>
          </a:p>
          <a:p>
            <a:r>
              <a:rPr lang="en-US"/>
              <a:t>resistance-temperature (R(T)) characteristic of an NTC can</a:t>
            </a:r>
          </a:p>
          <a:p>
            <a:r>
              <a:rPr lang="en-US"/>
              <a:t>be interpolated using different equations. The </a:t>
            </a:r>
            <a:r>
              <a:rPr lang="en-US" b="1"/>
              <a:t>Steinhart-Hart</a:t>
            </a:r>
          </a:p>
          <a:p>
            <a:r>
              <a:rPr lang="en-US"/>
              <a:t>equation</a:t>
            </a:r>
          </a:p>
        </p:txBody>
      </p:sp>
      <p:pic>
        <p:nvPicPr>
          <p:cNvPr id="6" name="Picture 5"/>
          <p:cNvPicPr>
            <a:picLocks noChangeAspect="1"/>
          </p:cNvPicPr>
          <p:nvPr/>
        </p:nvPicPr>
        <p:blipFill>
          <a:blip r:embed="rId4"/>
          <a:stretch>
            <a:fillRect/>
          </a:stretch>
        </p:blipFill>
        <p:spPr>
          <a:xfrm>
            <a:off x="2005414" y="2497159"/>
            <a:ext cx="3017346" cy="582660"/>
          </a:xfrm>
          <a:prstGeom prst="rect">
            <a:avLst/>
          </a:prstGeom>
        </p:spPr>
      </p:pic>
      <p:sp>
        <p:nvSpPr>
          <p:cNvPr id="7" name="TextBox 6"/>
          <p:cNvSpPr txBox="1"/>
          <p:nvPr/>
        </p:nvSpPr>
        <p:spPr>
          <a:xfrm>
            <a:off x="4559121" y="4185635"/>
            <a:ext cx="2794716" cy="369332"/>
          </a:xfrm>
          <a:prstGeom prst="rect">
            <a:avLst/>
          </a:prstGeom>
          <a:noFill/>
        </p:spPr>
        <p:txBody>
          <a:bodyPr wrap="square" rtlCol="0">
            <a:spAutoFit/>
          </a:bodyPr>
          <a:lstStyle/>
          <a:p>
            <a:r>
              <a:rPr lang="en-US"/>
              <a:t>Simplified version</a:t>
            </a:r>
          </a:p>
        </p:txBody>
      </p:sp>
      <p:pic>
        <p:nvPicPr>
          <p:cNvPr id="9" name="Picture 8"/>
          <p:cNvPicPr>
            <a:picLocks noChangeAspect="1"/>
          </p:cNvPicPr>
          <p:nvPr/>
        </p:nvPicPr>
        <p:blipFill>
          <a:blip r:embed="rId5"/>
          <a:stretch>
            <a:fillRect/>
          </a:stretch>
        </p:blipFill>
        <p:spPr>
          <a:xfrm>
            <a:off x="6851560" y="3129566"/>
            <a:ext cx="4365938" cy="2897747"/>
          </a:xfrm>
          <a:prstGeom prst="rect">
            <a:avLst/>
          </a:prstGeom>
        </p:spPr>
      </p:pic>
    </p:spTree>
    <p:extLst>
      <p:ext uri="{BB962C8B-B14F-4D97-AF65-F5344CB8AC3E}">
        <p14:creationId xmlns:p14="http://schemas.microsoft.com/office/powerpoint/2010/main" val="1237533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618187" y="811369"/>
            <a:ext cx="8706118" cy="3139321"/>
          </a:xfrm>
          <a:prstGeom prst="rect">
            <a:avLst/>
          </a:prstGeom>
          <a:noFill/>
        </p:spPr>
        <p:txBody>
          <a:bodyPr wrap="square" rtlCol="0">
            <a:spAutoFit/>
          </a:bodyPr>
          <a:lstStyle/>
          <a:p>
            <a:r>
              <a:rPr lang="en-US"/>
              <a:t>NTCs can be classified in one of two groups according to the way electrodes are connected to the thermistor body:</a:t>
            </a:r>
          </a:p>
          <a:p>
            <a:r>
              <a:rPr lang="en-US"/>
              <a:t>Bead-type thermistors and Surface electrode-type thermistors</a:t>
            </a:r>
          </a:p>
          <a:p>
            <a:pPr marL="285750" indent="-285750">
              <a:buFont typeface="Arial" panose="020B0604020202020204" pitchFamily="34" charset="0"/>
              <a:buChar char="•"/>
            </a:pPr>
            <a:r>
              <a:rPr lang="en-US" b="1"/>
              <a:t>Bead-type thermistors </a:t>
            </a:r>
            <a:r>
              <a:rPr lang="en-US"/>
              <a:t>have platinum lead wires sintered into the sensor body. This group includes bare and ruggedized beads as well as several glass-encased beads, rods, and probes.</a:t>
            </a:r>
          </a:p>
          <a:p>
            <a:pPr marL="285750" indent="-285750">
              <a:buFont typeface="Arial" panose="020B0604020202020204" pitchFamily="34" charset="0"/>
              <a:buChar char="•"/>
            </a:pPr>
            <a:r>
              <a:rPr lang="en-US" b="1"/>
              <a:t>Surface-type thermistors </a:t>
            </a:r>
            <a:r>
              <a:rPr lang="en-US"/>
              <a:t>have metallized surface contacts and leads. They are cheaper to manufacture than bead-type NTCs. Chip and surface mounts are probably the types more used, but disks, rods, and washers are also in demand.</a:t>
            </a:r>
          </a:p>
          <a:p>
            <a:pPr marL="285750" indent="-285750">
              <a:buFont typeface="Arial" panose="020B0604020202020204" pitchFamily="34" charset="0"/>
              <a:buChar char="•"/>
            </a:pPr>
            <a:r>
              <a:rPr lang="en-US"/>
              <a:t>PTCs can be divided in two groups: </a:t>
            </a:r>
            <a:r>
              <a:rPr lang="en-US" b="1"/>
              <a:t>thermally sensitive silicon resistors </a:t>
            </a:r>
            <a:r>
              <a:rPr lang="en-US"/>
              <a:t>(</a:t>
            </a:r>
            <a:r>
              <a:rPr lang="en-US" err="1"/>
              <a:t>silistors</a:t>
            </a:r>
            <a:r>
              <a:rPr lang="en-US"/>
              <a:t>) and </a:t>
            </a:r>
            <a:r>
              <a:rPr lang="en-US" b="1"/>
              <a:t>switching PTC thermistors</a:t>
            </a:r>
          </a:p>
        </p:txBody>
      </p:sp>
      <p:pic>
        <p:nvPicPr>
          <p:cNvPr id="4" name="Picture 3"/>
          <p:cNvPicPr>
            <a:picLocks noChangeAspect="1"/>
          </p:cNvPicPr>
          <p:nvPr/>
        </p:nvPicPr>
        <p:blipFill>
          <a:blip r:embed="rId2"/>
          <a:stretch>
            <a:fillRect/>
          </a:stretch>
        </p:blipFill>
        <p:spPr>
          <a:xfrm>
            <a:off x="9231133" y="2917199"/>
            <a:ext cx="2591673" cy="1681554"/>
          </a:xfrm>
          <a:prstGeom prst="rect">
            <a:avLst/>
          </a:prstGeom>
        </p:spPr>
      </p:pic>
    </p:spTree>
    <p:extLst>
      <p:ext uri="{BB962C8B-B14F-4D97-AF65-F5344CB8AC3E}">
        <p14:creationId xmlns:p14="http://schemas.microsoft.com/office/powerpoint/2010/main" val="1998484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6157375" y="763744"/>
            <a:ext cx="4132845" cy="4201762"/>
          </a:xfrm>
          <a:prstGeom prst="rect">
            <a:avLst/>
          </a:prstGeom>
        </p:spPr>
      </p:pic>
      <p:pic>
        <p:nvPicPr>
          <p:cNvPr id="4" name="Picture 3"/>
          <p:cNvPicPr>
            <a:picLocks noChangeAspect="1"/>
          </p:cNvPicPr>
          <p:nvPr/>
        </p:nvPicPr>
        <p:blipFill>
          <a:blip r:embed="rId3"/>
          <a:stretch>
            <a:fillRect/>
          </a:stretch>
        </p:blipFill>
        <p:spPr>
          <a:xfrm>
            <a:off x="901521" y="493049"/>
            <a:ext cx="4136879" cy="5086485"/>
          </a:xfrm>
          <a:prstGeom prst="rect">
            <a:avLst/>
          </a:prstGeom>
        </p:spPr>
      </p:pic>
      <p:sp>
        <p:nvSpPr>
          <p:cNvPr id="5" name="TextBox 4"/>
          <p:cNvSpPr txBox="1"/>
          <p:nvPr/>
        </p:nvSpPr>
        <p:spPr>
          <a:xfrm>
            <a:off x="7740203" y="5061397"/>
            <a:ext cx="2198487" cy="369332"/>
          </a:xfrm>
          <a:prstGeom prst="rect">
            <a:avLst/>
          </a:prstGeom>
          <a:noFill/>
        </p:spPr>
        <p:txBody>
          <a:bodyPr wrap="none" rtlCol="0">
            <a:spAutoFit/>
          </a:bodyPr>
          <a:lstStyle/>
          <a:p>
            <a:r>
              <a:rPr lang="en-US"/>
              <a:t>Characteristics of PTC</a:t>
            </a:r>
          </a:p>
        </p:txBody>
      </p:sp>
    </p:spTree>
    <p:extLst>
      <p:ext uri="{BB962C8B-B14F-4D97-AF65-F5344CB8AC3E}">
        <p14:creationId xmlns:p14="http://schemas.microsoft.com/office/powerpoint/2010/main" val="4017175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914400" y="553791"/>
            <a:ext cx="3231141" cy="369332"/>
          </a:xfrm>
          <a:prstGeom prst="rect">
            <a:avLst/>
          </a:prstGeom>
          <a:noFill/>
        </p:spPr>
        <p:txBody>
          <a:bodyPr wrap="none" rtlCol="0">
            <a:spAutoFit/>
          </a:bodyPr>
          <a:lstStyle/>
          <a:p>
            <a:r>
              <a:rPr lang="en-US" b="1"/>
              <a:t>Applications of PTC thermistors </a:t>
            </a:r>
          </a:p>
        </p:txBody>
      </p:sp>
      <p:pic>
        <p:nvPicPr>
          <p:cNvPr id="4" name="Picture 3"/>
          <p:cNvPicPr>
            <a:picLocks noChangeAspect="1"/>
          </p:cNvPicPr>
          <p:nvPr/>
        </p:nvPicPr>
        <p:blipFill>
          <a:blip r:embed="rId2"/>
          <a:stretch>
            <a:fillRect/>
          </a:stretch>
        </p:blipFill>
        <p:spPr>
          <a:xfrm>
            <a:off x="8203843" y="1474900"/>
            <a:ext cx="2021981" cy="2375026"/>
          </a:xfrm>
          <a:prstGeom prst="rect">
            <a:avLst/>
          </a:prstGeom>
        </p:spPr>
      </p:pic>
      <p:sp>
        <p:nvSpPr>
          <p:cNvPr id="5" name="TextBox 4"/>
          <p:cNvSpPr txBox="1"/>
          <p:nvPr/>
        </p:nvSpPr>
        <p:spPr>
          <a:xfrm>
            <a:off x="492946" y="1234133"/>
            <a:ext cx="7262190" cy="3139321"/>
          </a:xfrm>
          <a:prstGeom prst="rect">
            <a:avLst/>
          </a:prstGeom>
          <a:noFill/>
        </p:spPr>
        <p:txBody>
          <a:bodyPr wrap="square" rtlCol="0">
            <a:spAutoFit/>
          </a:bodyPr>
          <a:lstStyle/>
          <a:p>
            <a:r>
              <a:rPr lang="en-US" b="1"/>
              <a:t>Self-regulating heaters</a:t>
            </a:r>
          </a:p>
          <a:p>
            <a:r>
              <a:rPr lang="en-US"/>
              <a:t>If there is a current running through a switching PTC thermistor, </a:t>
            </a:r>
          </a:p>
          <a:p>
            <a:r>
              <a:rPr lang="en-US"/>
              <a:t>it will auto-stabilize at a certain temperature. It means that if the</a:t>
            </a:r>
          </a:p>
          <a:p>
            <a:r>
              <a:rPr lang="en-US"/>
              <a:t> temperature is decreased, the resistance will decrease as well, </a:t>
            </a:r>
          </a:p>
          <a:p>
            <a:r>
              <a:rPr lang="en-US"/>
              <a:t>allowing more current to flow and thus heating the device.</a:t>
            </a:r>
          </a:p>
          <a:p>
            <a:r>
              <a:rPr lang="en-US"/>
              <a:t> Similarly, if the temperature is increased, the resistance is </a:t>
            </a:r>
          </a:p>
          <a:p>
            <a:r>
              <a:rPr lang="en-US"/>
              <a:t>increased as well, limiting the current passing through the device, </a:t>
            </a:r>
          </a:p>
          <a:p>
            <a:r>
              <a:rPr lang="en-US"/>
              <a:t>thus cooling it down.</a:t>
            </a:r>
          </a:p>
          <a:p>
            <a:endParaRPr lang="en-US"/>
          </a:p>
          <a:p>
            <a:endParaRPr lang="en-US"/>
          </a:p>
          <a:p>
            <a:endParaRPr lang="en-US"/>
          </a:p>
        </p:txBody>
      </p:sp>
      <p:pic>
        <p:nvPicPr>
          <p:cNvPr id="6" name="Picture 5"/>
          <p:cNvPicPr>
            <a:picLocks noChangeAspect="1"/>
          </p:cNvPicPr>
          <p:nvPr/>
        </p:nvPicPr>
        <p:blipFill>
          <a:blip r:embed="rId3"/>
          <a:stretch>
            <a:fillRect/>
          </a:stretch>
        </p:blipFill>
        <p:spPr>
          <a:xfrm>
            <a:off x="8590209" y="4288329"/>
            <a:ext cx="1820818" cy="1552575"/>
          </a:xfrm>
          <a:prstGeom prst="rect">
            <a:avLst/>
          </a:prstGeom>
        </p:spPr>
      </p:pic>
      <p:sp>
        <p:nvSpPr>
          <p:cNvPr id="7" name="TextBox 6"/>
          <p:cNvSpPr txBox="1"/>
          <p:nvPr/>
        </p:nvSpPr>
        <p:spPr>
          <a:xfrm>
            <a:off x="502276" y="3593208"/>
            <a:ext cx="6619741" cy="2585323"/>
          </a:xfrm>
          <a:prstGeom prst="rect">
            <a:avLst/>
          </a:prstGeom>
          <a:noFill/>
        </p:spPr>
        <p:txBody>
          <a:bodyPr wrap="square" rtlCol="0">
            <a:spAutoFit/>
          </a:bodyPr>
          <a:lstStyle/>
          <a:p>
            <a:r>
              <a:rPr lang="en-US" b="1"/>
              <a:t>Over-current protection</a:t>
            </a:r>
          </a:p>
          <a:p>
            <a:r>
              <a:rPr lang="en-US"/>
              <a:t>Switched PTC thermistors are used as over-current limiters or resettable fuses  in various circuits. In the case of an over-current situation, the thermistor body temperature rises and quickly reaches the transition temperature. This results in the resistance of the PTC thermistor sharply rising, limiting current in the circuit</a:t>
            </a:r>
          </a:p>
          <a:p>
            <a:endParaRPr lang="en-US"/>
          </a:p>
          <a:p>
            <a:endParaRPr lang="en-US"/>
          </a:p>
          <a:p>
            <a:endParaRPr lang="en-US"/>
          </a:p>
        </p:txBody>
      </p:sp>
      <p:sp>
        <p:nvSpPr>
          <p:cNvPr id="8" name="TextBox 7">
            <a:extLst>
              <a:ext uri="{FF2B5EF4-FFF2-40B4-BE49-F238E27FC236}">
                <a16:creationId xmlns:a16="http://schemas.microsoft.com/office/drawing/2014/main" id="{F225B845-4ECD-64FD-9914-74A062AC4F0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16289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Industrial Instrumentation</a:t>
            </a:r>
          </a:p>
        </p:txBody>
      </p:sp>
      <p:sp>
        <p:nvSpPr>
          <p:cNvPr id="2" name="Title 1"/>
          <p:cNvSpPr>
            <a:spLocks noGrp="1"/>
          </p:cNvSpPr>
          <p:nvPr>
            <p:ph type="title" idx="4294967295"/>
          </p:nvPr>
        </p:nvSpPr>
        <p:spPr>
          <a:xfrm>
            <a:off x="2133600" y="287338"/>
            <a:ext cx="10058400" cy="1104900"/>
          </a:xfrm>
        </p:spPr>
        <p:txBody>
          <a:bodyPr/>
          <a:lstStyle/>
          <a:p>
            <a:r>
              <a:rPr lang="en-US"/>
              <a:t>Introduction </a:t>
            </a:r>
          </a:p>
        </p:txBody>
      </p:sp>
      <p:graphicFrame>
        <p:nvGraphicFramePr>
          <p:cNvPr id="6" name="Content Placeholder 6"/>
          <p:cNvGraphicFramePr>
            <a:graphicFrameLocks/>
          </p:cNvGraphicFramePr>
          <p:nvPr>
            <p:extLst>
              <p:ext uri="{D42A27DB-BD31-4B8C-83A1-F6EECF244321}">
                <p14:modId xmlns:p14="http://schemas.microsoft.com/office/powerpoint/2010/main" val="891512276"/>
              </p:ext>
            </p:extLst>
          </p:nvPr>
        </p:nvGraphicFramePr>
        <p:xfrm>
          <a:off x="1766177" y="1842868"/>
          <a:ext cx="8939336" cy="4040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516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790163" y="631065"/>
            <a:ext cx="2837572" cy="369332"/>
          </a:xfrm>
          <a:prstGeom prst="rect">
            <a:avLst/>
          </a:prstGeom>
          <a:noFill/>
        </p:spPr>
        <p:txBody>
          <a:bodyPr wrap="none" rtlCol="0">
            <a:spAutoFit/>
          </a:bodyPr>
          <a:lstStyle/>
          <a:p>
            <a:r>
              <a:rPr lang="en-US" b="1"/>
              <a:t>Measurement of Resistance</a:t>
            </a:r>
          </a:p>
        </p:txBody>
      </p:sp>
      <p:pic>
        <p:nvPicPr>
          <p:cNvPr id="4" name="Picture 3"/>
          <p:cNvPicPr>
            <a:picLocks noChangeAspect="1"/>
          </p:cNvPicPr>
          <p:nvPr/>
        </p:nvPicPr>
        <p:blipFill>
          <a:blip r:embed="rId2"/>
          <a:stretch>
            <a:fillRect/>
          </a:stretch>
        </p:blipFill>
        <p:spPr>
          <a:xfrm>
            <a:off x="802596" y="1716650"/>
            <a:ext cx="3782500" cy="3124939"/>
          </a:xfrm>
          <a:prstGeom prst="rect">
            <a:avLst/>
          </a:prstGeom>
        </p:spPr>
      </p:pic>
      <p:pic>
        <p:nvPicPr>
          <p:cNvPr id="5" name="Picture 4"/>
          <p:cNvPicPr>
            <a:picLocks noChangeAspect="1"/>
          </p:cNvPicPr>
          <p:nvPr/>
        </p:nvPicPr>
        <p:blipFill>
          <a:blip r:embed="rId3"/>
          <a:stretch>
            <a:fillRect/>
          </a:stretch>
        </p:blipFill>
        <p:spPr>
          <a:xfrm>
            <a:off x="6283414" y="1366434"/>
            <a:ext cx="4044467" cy="3025261"/>
          </a:xfrm>
          <a:prstGeom prst="rect">
            <a:avLst/>
          </a:prstGeom>
        </p:spPr>
      </p:pic>
      <p:sp>
        <p:nvSpPr>
          <p:cNvPr id="6" name="TextBox 5"/>
          <p:cNvSpPr txBox="1"/>
          <p:nvPr/>
        </p:nvSpPr>
        <p:spPr>
          <a:xfrm>
            <a:off x="7328079" y="4481847"/>
            <a:ext cx="2598147" cy="369332"/>
          </a:xfrm>
          <a:prstGeom prst="rect">
            <a:avLst/>
          </a:prstGeom>
          <a:noFill/>
        </p:spPr>
        <p:txBody>
          <a:bodyPr wrap="none" rtlCol="0">
            <a:spAutoFit/>
          </a:bodyPr>
          <a:lstStyle/>
          <a:p>
            <a:r>
              <a:rPr lang="en-US"/>
              <a:t>Differential measurement</a:t>
            </a:r>
          </a:p>
        </p:txBody>
      </p:sp>
      <p:sp>
        <p:nvSpPr>
          <p:cNvPr id="7" name="TextBox 6">
            <a:extLst>
              <a:ext uri="{FF2B5EF4-FFF2-40B4-BE49-F238E27FC236}">
                <a16:creationId xmlns:a16="http://schemas.microsoft.com/office/drawing/2014/main" id="{10848802-4A47-4E01-8884-2D865C6C6293}"/>
              </a:ext>
            </a:extLst>
          </p:cNvPr>
          <p:cNvSpPr txBox="1"/>
          <p:nvPr/>
        </p:nvSpPr>
        <p:spPr>
          <a:xfrm>
            <a:off x="4724400" y="31919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68025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684315" y="2203361"/>
            <a:ext cx="6390738" cy="3141372"/>
          </a:xfrm>
          <a:prstGeom prst="rect">
            <a:avLst/>
          </a:prstGeom>
        </p:spPr>
      </p:pic>
      <p:sp>
        <p:nvSpPr>
          <p:cNvPr id="4" name="TextBox 3"/>
          <p:cNvSpPr txBox="1"/>
          <p:nvPr/>
        </p:nvSpPr>
        <p:spPr>
          <a:xfrm>
            <a:off x="2150772" y="888642"/>
            <a:ext cx="2182008" cy="369332"/>
          </a:xfrm>
          <a:prstGeom prst="rect">
            <a:avLst/>
          </a:prstGeom>
          <a:noFill/>
        </p:spPr>
        <p:txBody>
          <a:bodyPr wrap="none" rtlCol="0">
            <a:spAutoFit/>
          </a:bodyPr>
          <a:lstStyle/>
          <a:p>
            <a:r>
              <a:rPr lang="en-US" b="1"/>
              <a:t>Two wire thermistor </a:t>
            </a:r>
          </a:p>
        </p:txBody>
      </p:sp>
    </p:spTree>
    <p:extLst>
      <p:ext uri="{BB962C8B-B14F-4D97-AF65-F5344CB8AC3E}">
        <p14:creationId xmlns:p14="http://schemas.microsoft.com/office/powerpoint/2010/main" val="2578225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396714" y="798490"/>
            <a:ext cx="2737403" cy="369332"/>
          </a:xfrm>
          <a:prstGeom prst="rect">
            <a:avLst/>
          </a:prstGeom>
          <a:noFill/>
        </p:spPr>
        <p:txBody>
          <a:bodyPr wrap="square" rtlCol="0">
            <a:spAutoFit/>
          </a:bodyPr>
          <a:lstStyle/>
          <a:p>
            <a:r>
              <a:rPr lang="en-US" b="1"/>
              <a:t>Self-heating</a:t>
            </a:r>
          </a:p>
        </p:txBody>
      </p:sp>
      <p:sp>
        <p:nvSpPr>
          <p:cNvPr id="4" name="TextBox 3"/>
          <p:cNvSpPr txBox="1"/>
          <p:nvPr/>
        </p:nvSpPr>
        <p:spPr>
          <a:xfrm>
            <a:off x="1162645" y="1526241"/>
            <a:ext cx="8935512" cy="1477328"/>
          </a:xfrm>
          <a:prstGeom prst="rect">
            <a:avLst/>
          </a:prstGeom>
          <a:noFill/>
        </p:spPr>
        <p:txBody>
          <a:bodyPr wrap="square" rtlCol="0">
            <a:spAutoFit/>
          </a:bodyPr>
          <a:lstStyle/>
          <a:p>
            <a:r>
              <a:rPr lang="en-US"/>
              <a:t>In order to measure the resistance of either device, we must pass an electric current through it. Unfortunately, this results in the generation of heat at the resistance according to Joule’s Law.</a:t>
            </a:r>
          </a:p>
          <a:p>
            <a:endParaRPr lang="en-US"/>
          </a:p>
          <a:p>
            <a:endParaRPr lang="en-US"/>
          </a:p>
        </p:txBody>
      </p:sp>
      <p:pic>
        <p:nvPicPr>
          <p:cNvPr id="5" name="Picture 4"/>
          <p:cNvPicPr>
            <a:picLocks noChangeAspect="1"/>
          </p:cNvPicPr>
          <p:nvPr/>
        </p:nvPicPr>
        <p:blipFill>
          <a:blip r:embed="rId2"/>
          <a:stretch>
            <a:fillRect/>
          </a:stretch>
        </p:blipFill>
        <p:spPr>
          <a:xfrm>
            <a:off x="4236555" y="2239203"/>
            <a:ext cx="1612512" cy="636518"/>
          </a:xfrm>
          <a:prstGeom prst="rect">
            <a:avLst/>
          </a:prstGeom>
        </p:spPr>
      </p:pic>
      <p:sp>
        <p:nvSpPr>
          <p:cNvPr id="6" name="TextBox 5"/>
          <p:cNvSpPr txBox="1"/>
          <p:nvPr/>
        </p:nvSpPr>
        <p:spPr>
          <a:xfrm>
            <a:off x="1152939" y="3511827"/>
            <a:ext cx="8861850" cy="1200329"/>
          </a:xfrm>
          <a:prstGeom prst="rect">
            <a:avLst/>
          </a:prstGeom>
          <a:noFill/>
        </p:spPr>
        <p:txBody>
          <a:bodyPr wrap="none" rtlCol="0">
            <a:spAutoFit/>
          </a:bodyPr>
          <a:lstStyle/>
          <a:p>
            <a:pPr marL="285750" indent="-285750">
              <a:buFont typeface="Arial" panose="020B0604020202020204" pitchFamily="34" charset="0"/>
              <a:buChar char="•"/>
            </a:pPr>
            <a:r>
              <a:rPr lang="en-US"/>
              <a:t>This dissipated power causes the thermistor or RTD to increase in temperature beyond its</a:t>
            </a:r>
          </a:p>
          <a:p>
            <a:r>
              <a:rPr lang="en-US"/>
              <a:t>surrounding environment, introducing a positive measurement error. </a:t>
            </a:r>
          </a:p>
          <a:p>
            <a:pPr marL="285750" indent="-285750">
              <a:buFont typeface="Arial" panose="020B0604020202020204" pitchFamily="34" charset="0"/>
              <a:buChar char="•"/>
            </a:pPr>
            <a:r>
              <a:rPr lang="en-US"/>
              <a:t>The effect may be minimized by limiting excitation current to a bare minimum,</a:t>
            </a:r>
          </a:p>
          <a:p>
            <a:r>
              <a:rPr lang="en-US"/>
              <a:t> but this results in less voltage dropped across the device.</a:t>
            </a:r>
          </a:p>
        </p:txBody>
      </p:sp>
    </p:spTree>
    <p:extLst>
      <p:ext uri="{BB962C8B-B14F-4D97-AF65-F5344CB8AC3E}">
        <p14:creationId xmlns:p14="http://schemas.microsoft.com/office/powerpoint/2010/main" val="3550158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8030533" y="2110395"/>
            <a:ext cx="2705034" cy="2486025"/>
          </a:xfrm>
          <a:prstGeom prst="rect">
            <a:avLst/>
          </a:prstGeom>
        </p:spPr>
      </p:pic>
      <p:sp>
        <p:nvSpPr>
          <p:cNvPr id="4" name="TextBox 3"/>
          <p:cNvSpPr txBox="1"/>
          <p:nvPr/>
        </p:nvSpPr>
        <p:spPr>
          <a:xfrm>
            <a:off x="1043188" y="785612"/>
            <a:ext cx="1914307" cy="369332"/>
          </a:xfrm>
          <a:prstGeom prst="rect">
            <a:avLst/>
          </a:prstGeom>
          <a:noFill/>
        </p:spPr>
        <p:txBody>
          <a:bodyPr wrap="none" rtlCol="0">
            <a:spAutoFit/>
          </a:bodyPr>
          <a:lstStyle/>
          <a:p>
            <a:r>
              <a:rPr lang="en-US"/>
              <a:t>Thermo-electricity</a:t>
            </a:r>
          </a:p>
        </p:txBody>
      </p:sp>
      <p:pic>
        <p:nvPicPr>
          <p:cNvPr id="6" name="Picture 5"/>
          <p:cNvPicPr>
            <a:picLocks noChangeAspect="1"/>
          </p:cNvPicPr>
          <p:nvPr/>
        </p:nvPicPr>
        <p:blipFill>
          <a:blip r:embed="rId3"/>
          <a:stretch>
            <a:fillRect/>
          </a:stretch>
        </p:blipFill>
        <p:spPr>
          <a:xfrm>
            <a:off x="530085" y="1333882"/>
            <a:ext cx="6188765" cy="3780151"/>
          </a:xfrm>
          <a:prstGeom prst="rect">
            <a:avLst/>
          </a:prstGeom>
        </p:spPr>
      </p:pic>
    </p:spTree>
    <p:extLst>
      <p:ext uri="{BB962C8B-B14F-4D97-AF65-F5344CB8AC3E}">
        <p14:creationId xmlns:p14="http://schemas.microsoft.com/office/powerpoint/2010/main" val="3974333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4" name="Picture 3"/>
          <p:cNvPicPr>
            <a:picLocks noChangeAspect="1"/>
          </p:cNvPicPr>
          <p:nvPr/>
        </p:nvPicPr>
        <p:blipFill>
          <a:blip r:embed="rId2"/>
          <a:stretch>
            <a:fillRect/>
          </a:stretch>
        </p:blipFill>
        <p:spPr>
          <a:xfrm>
            <a:off x="947679" y="1033373"/>
            <a:ext cx="9992139" cy="3789293"/>
          </a:xfrm>
          <a:prstGeom prst="rect">
            <a:avLst/>
          </a:prstGeom>
        </p:spPr>
      </p:pic>
      <p:sp>
        <p:nvSpPr>
          <p:cNvPr id="5" name="TextBox 4"/>
          <p:cNvSpPr txBox="1"/>
          <p:nvPr/>
        </p:nvSpPr>
        <p:spPr>
          <a:xfrm>
            <a:off x="3140765" y="4982818"/>
            <a:ext cx="1464055" cy="369332"/>
          </a:xfrm>
          <a:prstGeom prst="rect">
            <a:avLst/>
          </a:prstGeom>
          <a:noFill/>
        </p:spPr>
        <p:txBody>
          <a:bodyPr wrap="none" rtlCol="0">
            <a:spAutoFit/>
          </a:bodyPr>
          <a:lstStyle/>
          <a:p>
            <a:r>
              <a:rPr lang="en-US" b="1"/>
              <a:t>Peltier effect </a:t>
            </a:r>
          </a:p>
        </p:txBody>
      </p:sp>
      <p:sp>
        <p:nvSpPr>
          <p:cNvPr id="6" name="TextBox 5"/>
          <p:cNvSpPr txBox="1"/>
          <p:nvPr/>
        </p:nvSpPr>
        <p:spPr>
          <a:xfrm>
            <a:off x="7898295" y="4956313"/>
            <a:ext cx="1624868" cy="369332"/>
          </a:xfrm>
          <a:prstGeom prst="rect">
            <a:avLst/>
          </a:prstGeom>
          <a:noFill/>
        </p:spPr>
        <p:txBody>
          <a:bodyPr wrap="none" rtlCol="0">
            <a:spAutoFit/>
          </a:bodyPr>
          <a:lstStyle/>
          <a:p>
            <a:r>
              <a:rPr lang="en-US" b="1" err="1"/>
              <a:t>Seebeck</a:t>
            </a:r>
            <a:r>
              <a:rPr lang="en-US" b="1"/>
              <a:t> effect </a:t>
            </a:r>
          </a:p>
        </p:txBody>
      </p:sp>
    </p:spTree>
    <p:extLst>
      <p:ext uri="{BB962C8B-B14F-4D97-AF65-F5344CB8AC3E}">
        <p14:creationId xmlns:p14="http://schemas.microsoft.com/office/powerpoint/2010/main" val="3472948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837127" y="837127"/>
            <a:ext cx="2034862" cy="646331"/>
          </a:xfrm>
          <a:prstGeom prst="rect">
            <a:avLst/>
          </a:prstGeom>
          <a:noFill/>
        </p:spPr>
        <p:txBody>
          <a:bodyPr wrap="square" rtlCol="0">
            <a:spAutoFit/>
          </a:bodyPr>
          <a:lstStyle/>
          <a:p>
            <a:r>
              <a:rPr lang="en-US" b="1"/>
              <a:t>Thermocouple</a:t>
            </a:r>
          </a:p>
          <a:p>
            <a:endParaRPr lang="en-US"/>
          </a:p>
        </p:txBody>
      </p:sp>
      <p:sp>
        <p:nvSpPr>
          <p:cNvPr id="4" name="TextBox 3"/>
          <p:cNvSpPr txBox="1"/>
          <p:nvPr/>
        </p:nvSpPr>
        <p:spPr>
          <a:xfrm>
            <a:off x="656823" y="1700011"/>
            <a:ext cx="6971845" cy="369332"/>
          </a:xfrm>
          <a:prstGeom prst="rect">
            <a:avLst/>
          </a:prstGeom>
          <a:noFill/>
        </p:spPr>
        <p:txBody>
          <a:bodyPr wrap="none" rtlCol="0">
            <a:spAutoFit/>
          </a:bodyPr>
          <a:lstStyle/>
          <a:p>
            <a:pPr marL="285750" indent="-285750">
              <a:buFont typeface="Arial" panose="020B0604020202020204" pitchFamily="34" charset="0"/>
              <a:buChar char="•"/>
            </a:pPr>
            <a:r>
              <a:rPr lang="en-US" err="1"/>
              <a:t>Thermo</a:t>
            </a:r>
            <a:r>
              <a:rPr lang="en-US"/>
              <a:t> for the heat requirement and couple denoting two junctions.</a:t>
            </a:r>
          </a:p>
        </p:txBody>
      </p:sp>
      <p:sp>
        <p:nvSpPr>
          <p:cNvPr id="5" name="TextBox 4"/>
          <p:cNvSpPr txBox="1"/>
          <p:nvPr/>
        </p:nvSpPr>
        <p:spPr>
          <a:xfrm>
            <a:off x="1068947" y="2318197"/>
            <a:ext cx="2652649" cy="369332"/>
          </a:xfrm>
          <a:prstGeom prst="rect">
            <a:avLst/>
          </a:prstGeom>
          <a:noFill/>
        </p:spPr>
        <p:txBody>
          <a:bodyPr wrap="none" rtlCol="0">
            <a:spAutoFit/>
          </a:bodyPr>
          <a:lstStyle/>
          <a:p>
            <a:r>
              <a:rPr lang="en-US" b="1"/>
              <a:t>Dissimilar metal junctions</a:t>
            </a:r>
          </a:p>
        </p:txBody>
      </p:sp>
      <p:pic>
        <p:nvPicPr>
          <p:cNvPr id="6" name="Picture 5"/>
          <p:cNvPicPr>
            <a:picLocks noChangeAspect="1"/>
          </p:cNvPicPr>
          <p:nvPr/>
        </p:nvPicPr>
        <p:blipFill>
          <a:blip r:embed="rId2"/>
          <a:stretch>
            <a:fillRect/>
          </a:stretch>
        </p:blipFill>
        <p:spPr>
          <a:xfrm>
            <a:off x="321973" y="2839857"/>
            <a:ext cx="5268062" cy="1835173"/>
          </a:xfrm>
          <a:prstGeom prst="rect">
            <a:avLst/>
          </a:prstGeom>
        </p:spPr>
      </p:pic>
      <p:pic>
        <p:nvPicPr>
          <p:cNvPr id="7" name="Picture 6"/>
          <p:cNvPicPr>
            <a:picLocks noChangeAspect="1"/>
          </p:cNvPicPr>
          <p:nvPr/>
        </p:nvPicPr>
        <p:blipFill>
          <a:blip r:embed="rId3"/>
          <a:stretch>
            <a:fillRect/>
          </a:stretch>
        </p:blipFill>
        <p:spPr>
          <a:xfrm>
            <a:off x="6117196" y="2791024"/>
            <a:ext cx="5150755" cy="2012795"/>
          </a:xfrm>
          <a:prstGeom prst="rect">
            <a:avLst/>
          </a:prstGeom>
        </p:spPr>
      </p:pic>
      <p:sp>
        <p:nvSpPr>
          <p:cNvPr id="8" name="TextBox 7"/>
          <p:cNvSpPr txBox="1"/>
          <p:nvPr/>
        </p:nvSpPr>
        <p:spPr>
          <a:xfrm>
            <a:off x="2266682" y="5138671"/>
            <a:ext cx="7636834" cy="369332"/>
          </a:xfrm>
          <a:prstGeom prst="rect">
            <a:avLst/>
          </a:prstGeom>
          <a:noFill/>
        </p:spPr>
        <p:txBody>
          <a:bodyPr wrap="none" rtlCol="0">
            <a:spAutoFit/>
          </a:bodyPr>
          <a:lstStyle/>
          <a:p>
            <a:r>
              <a:rPr lang="en-US"/>
              <a:t>Unknown temperature = (voltage/Seebeck coefficient) + reference temperature</a:t>
            </a:r>
          </a:p>
        </p:txBody>
      </p:sp>
    </p:spTree>
    <p:extLst>
      <p:ext uri="{BB962C8B-B14F-4D97-AF65-F5344CB8AC3E}">
        <p14:creationId xmlns:p14="http://schemas.microsoft.com/office/powerpoint/2010/main" val="3798952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24400" y="771927"/>
            <a:ext cx="8512448" cy="4431137"/>
          </a:xfrm>
          <a:prstGeom prst="rect">
            <a:avLst/>
          </a:prstGeom>
        </p:spPr>
      </p:pic>
    </p:spTree>
    <p:extLst>
      <p:ext uri="{BB962C8B-B14F-4D97-AF65-F5344CB8AC3E}">
        <p14:creationId xmlns:p14="http://schemas.microsoft.com/office/powerpoint/2010/main" val="2365858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003496" y="138170"/>
            <a:ext cx="7844290" cy="5900075"/>
          </a:xfrm>
          <a:prstGeom prst="rect">
            <a:avLst/>
          </a:prstGeom>
        </p:spPr>
      </p:pic>
    </p:spTree>
    <p:extLst>
      <p:ext uri="{BB962C8B-B14F-4D97-AF65-F5344CB8AC3E}">
        <p14:creationId xmlns:p14="http://schemas.microsoft.com/office/powerpoint/2010/main" val="3999838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201307" y="640447"/>
            <a:ext cx="7985881" cy="4828948"/>
          </a:xfrm>
          <a:prstGeom prst="rect">
            <a:avLst/>
          </a:prstGeom>
        </p:spPr>
      </p:pic>
    </p:spTree>
    <p:extLst>
      <p:ext uri="{BB962C8B-B14F-4D97-AF65-F5344CB8AC3E}">
        <p14:creationId xmlns:p14="http://schemas.microsoft.com/office/powerpoint/2010/main" val="3065072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573006" y="1429555"/>
            <a:ext cx="10090351" cy="4005330"/>
          </a:xfrm>
          <a:prstGeom prst="rect">
            <a:avLst/>
          </a:prstGeom>
        </p:spPr>
      </p:pic>
      <p:sp>
        <p:nvSpPr>
          <p:cNvPr id="4" name="TextBox 3"/>
          <p:cNvSpPr txBox="1"/>
          <p:nvPr/>
        </p:nvSpPr>
        <p:spPr>
          <a:xfrm>
            <a:off x="1712890" y="528034"/>
            <a:ext cx="2139175" cy="369332"/>
          </a:xfrm>
          <a:prstGeom prst="rect">
            <a:avLst/>
          </a:prstGeom>
          <a:noFill/>
        </p:spPr>
        <p:txBody>
          <a:bodyPr wrap="none" rtlCol="0">
            <a:spAutoFit/>
          </a:bodyPr>
          <a:lstStyle/>
          <a:p>
            <a:r>
              <a:rPr lang="en-US" b="1"/>
              <a:t>Thermocouple types</a:t>
            </a:r>
          </a:p>
        </p:txBody>
      </p:sp>
    </p:spTree>
    <p:extLst>
      <p:ext uri="{BB962C8B-B14F-4D97-AF65-F5344CB8AC3E}">
        <p14:creationId xmlns:p14="http://schemas.microsoft.com/office/powerpoint/2010/main" val="5327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Industrial Instrumentation </a:t>
            </a:r>
          </a:p>
        </p:txBody>
      </p:sp>
      <p:sp>
        <p:nvSpPr>
          <p:cNvPr id="6" name="TextBox 5"/>
          <p:cNvSpPr txBox="1"/>
          <p:nvPr/>
        </p:nvSpPr>
        <p:spPr>
          <a:xfrm>
            <a:off x="1659988" y="1083211"/>
            <a:ext cx="8750103" cy="1015663"/>
          </a:xfrm>
          <a:prstGeom prst="rect">
            <a:avLst/>
          </a:prstGeom>
          <a:noFill/>
        </p:spPr>
        <p:txBody>
          <a:bodyPr wrap="square" rtlCol="0">
            <a:spAutoFit/>
          </a:bodyPr>
          <a:lstStyle/>
          <a:p>
            <a:r>
              <a:rPr lang="en-US" sz="6000"/>
              <a:t>Temperature Measurement </a:t>
            </a:r>
          </a:p>
        </p:txBody>
      </p:sp>
      <p:pic>
        <p:nvPicPr>
          <p:cNvPr id="7" name="Picture 6"/>
          <p:cNvPicPr>
            <a:picLocks noChangeAspect="1"/>
          </p:cNvPicPr>
          <p:nvPr/>
        </p:nvPicPr>
        <p:blipFill>
          <a:blip r:embed="rId2"/>
          <a:stretch>
            <a:fillRect/>
          </a:stretch>
        </p:blipFill>
        <p:spPr>
          <a:xfrm>
            <a:off x="5711482" y="2644726"/>
            <a:ext cx="4705057" cy="2278086"/>
          </a:xfrm>
          <a:prstGeom prst="rect">
            <a:avLst/>
          </a:prstGeom>
        </p:spPr>
      </p:pic>
      <p:pic>
        <p:nvPicPr>
          <p:cNvPr id="9" name="Picture 8"/>
          <p:cNvPicPr>
            <a:picLocks noChangeAspect="1"/>
          </p:cNvPicPr>
          <p:nvPr/>
        </p:nvPicPr>
        <p:blipFill>
          <a:blip r:embed="rId3"/>
          <a:stretch>
            <a:fillRect/>
          </a:stretch>
        </p:blipFill>
        <p:spPr>
          <a:xfrm>
            <a:off x="542589" y="4057448"/>
            <a:ext cx="2143125" cy="2143125"/>
          </a:xfrm>
          <a:prstGeom prst="rect">
            <a:avLst/>
          </a:prstGeom>
        </p:spPr>
      </p:pic>
    </p:spTree>
    <p:extLst>
      <p:ext uri="{BB962C8B-B14F-4D97-AF65-F5344CB8AC3E}">
        <p14:creationId xmlns:p14="http://schemas.microsoft.com/office/powerpoint/2010/main" val="4229210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456519" y="301848"/>
            <a:ext cx="4454884" cy="2994569"/>
          </a:xfrm>
          <a:prstGeom prst="rect">
            <a:avLst/>
          </a:prstGeom>
        </p:spPr>
      </p:pic>
      <p:sp>
        <p:nvSpPr>
          <p:cNvPr id="4" name="Rectangle 3"/>
          <p:cNvSpPr/>
          <p:nvPr/>
        </p:nvSpPr>
        <p:spPr>
          <a:xfrm>
            <a:off x="6503830" y="1222143"/>
            <a:ext cx="6096000" cy="1477328"/>
          </a:xfrm>
          <a:prstGeom prst="rect">
            <a:avLst/>
          </a:prstGeom>
        </p:spPr>
        <p:txBody>
          <a:bodyPr>
            <a:spAutoFit/>
          </a:bodyPr>
          <a:lstStyle/>
          <a:p>
            <a:r>
              <a:rPr lang="en-US"/>
              <a:t>Dissimilar-metal wires are protected from physical</a:t>
            </a:r>
          </a:p>
          <a:p>
            <a:r>
              <a:rPr lang="en-US"/>
              <a:t> damage by a stainless steel or ceramic sheath, and </a:t>
            </a:r>
          </a:p>
          <a:p>
            <a:r>
              <a:rPr lang="en-US"/>
              <a:t>they are often equipped with molded-plastic plugs for quick connection to and disconnection from a thermocouple-based instrument</a:t>
            </a:r>
          </a:p>
        </p:txBody>
      </p:sp>
      <p:pic>
        <p:nvPicPr>
          <p:cNvPr id="5" name="Picture 4"/>
          <p:cNvPicPr>
            <a:picLocks noChangeAspect="1"/>
          </p:cNvPicPr>
          <p:nvPr/>
        </p:nvPicPr>
        <p:blipFill>
          <a:blip r:embed="rId3"/>
          <a:stretch>
            <a:fillRect/>
          </a:stretch>
        </p:blipFill>
        <p:spPr>
          <a:xfrm>
            <a:off x="6138527" y="3231657"/>
            <a:ext cx="5581650" cy="2609850"/>
          </a:xfrm>
          <a:prstGeom prst="rect">
            <a:avLst/>
          </a:prstGeom>
        </p:spPr>
      </p:pic>
      <p:sp>
        <p:nvSpPr>
          <p:cNvPr id="6" name="TextBox 5"/>
          <p:cNvSpPr txBox="1"/>
          <p:nvPr/>
        </p:nvSpPr>
        <p:spPr>
          <a:xfrm flipH="1">
            <a:off x="2376795" y="3554569"/>
            <a:ext cx="1757323" cy="369332"/>
          </a:xfrm>
          <a:prstGeom prst="rect">
            <a:avLst/>
          </a:prstGeom>
          <a:noFill/>
        </p:spPr>
        <p:txBody>
          <a:bodyPr wrap="square" rtlCol="0">
            <a:spAutoFit/>
          </a:bodyPr>
          <a:lstStyle/>
          <a:p>
            <a:r>
              <a:rPr lang="en-US"/>
              <a:t>K type </a:t>
            </a:r>
          </a:p>
        </p:txBody>
      </p:sp>
      <p:sp>
        <p:nvSpPr>
          <p:cNvPr id="7" name="TextBox 6"/>
          <p:cNvSpPr txBox="1"/>
          <p:nvPr/>
        </p:nvSpPr>
        <p:spPr>
          <a:xfrm>
            <a:off x="8706119" y="5885644"/>
            <a:ext cx="729687" cy="369332"/>
          </a:xfrm>
          <a:prstGeom prst="rect">
            <a:avLst/>
          </a:prstGeom>
          <a:noFill/>
        </p:spPr>
        <p:txBody>
          <a:bodyPr wrap="none" rtlCol="0">
            <a:spAutoFit/>
          </a:bodyPr>
          <a:lstStyle/>
          <a:p>
            <a:r>
              <a:rPr lang="en-US"/>
              <a:t>J type</a:t>
            </a:r>
          </a:p>
        </p:txBody>
      </p:sp>
    </p:spTree>
    <p:extLst>
      <p:ext uri="{BB962C8B-B14F-4D97-AF65-F5344CB8AC3E}">
        <p14:creationId xmlns:p14="http://schemas.microsoft.com/office/powerpoint/2010/main" val="1607424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84102" y="528033"/>
            <a:ext cx="8757634" cy="4989423"/>
          </a:xfrm>
          <a:prstGeom prst="rect">
            <a:avLst/>
          </a:prstGeom>
        </p:spPr>
      </p:pic>
    </p:spTree>
    <p:extLst>
      <p:ext uri="{BB962C8B-B14F-4D97-AF65-F5344CB8AC3E}">
        <p14:creationId xmlns:p14="http://schemas.microsoft.com/office/powerpoint/2010/main" val="3963808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98858" y="794601"/>
            <a:ext cx="9631520" cy="4459980"/>
          </a:xfrm>
          <a:prstGeom prst="rect">
            <a:avLst/>
          </a:prstGeom>
        </p:spPr>
      </p:pic>
    </p:spTree>
    <p:extLst>
      <p:ext uri="{BB962C8B-B14F-4D97-AF65-F5344CB8AC3E}">
        <p14:creationId xmlns:p14="http://schemas.microsoft.com/office/powerpoint/2010/main" val="4178438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5" name="Picture 4"/>
          <p:cNvPicPr>
            <a:picLocks noChangeAspect="1"/>
          </p:cNvPicPr>
          <p:nvPr/>
        </p:nvPicPr>
        <p:blipFill>
          <a:blip r:embed="rId2"/>
          <a:stretch>
            <a:fillRect/>
          </a:stretch>
        </p:blipFill>
        <p:spPr>
          <a:xfrm>
            <a:off x="1558345" y="1569613"/>
            <a:ext cx="8190962" cy="4071334"/>
          </a:xfrm>
          <a:prstGeom prst="rect">
            <a:avLst/>
          </a:prstGeom>
        </p:spPr>
      </p:pic>
      <p:sp>
        <p:nvSpPr>
          <p:cNvPr id="6" name="TextBox 5"/>
          <p:cNvSpPr txBox="1"/>
          <p:nvPr/>
        </p:nvSpPr>
        <p:spPr>
          <a:xfrm>
            <a:off x="2137893" y="695459"/>
            <a:ext cx="4518096" cy="369332"/>
          </a:xfrm>
          <a:prstGeom prst="rect">
            <a:avLst/>
          </a:prstGeom>
          <a:noFill/>
        </p:spPr>
        <p:txBody>
          <a:bodyPr wrap="none" rtlCol="0">
            <a:spAutoFit/>
          </a:bodyPr>
          <a:lstStyle/>
          <a:p>
            <a:r>
              <a:rPr lang="en-US" b="1"/>
              <a:t>Manually interpreting thermocouple voltages</a:t>
            </a:r>
          </a:p>
        </p:txBody>
      </p:sp>
    </p:spTree>
    <p:extLst>
      <p:ext uri="{BB962C8B-B14F-4D97-AF65-F5344CB8AC3E}">
        <p14:creationId xmlns:p14="http://schemas.microsoft.com/office/powerpoint/2010/main" val="1153138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1828800" y="381001"/>
            <a:ext cx="8370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b="1"/>
              <a:t>The (Thermocouple) Thermoelectric Laws</a:t>
            </a:r>
            <a:r>
              <a:rPr lang="en-US" altLang="en-US" b="1"/>
              <a:t> </a:t>
            </a:r>
          </a:p>
        </p:txBody>
      </p:sp>
      <p:sp>
        <p:nvSpPr>
          <p:cNvPr id="102403" name="Text Box 3"/>
          <p:cNvSpPr txBox="1">
            <a:spLocks noChangeArrowheads="1"/>
          </p:cNvSpPr>
          <p:nvPr/>
        </p:nvSpPr>
        <p:spPr bwMode="auto">
          <a:xfrm>
            <a:off x="1056068" y="1197734"/>
            <a:ext cx="1071683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latin typeface="+mn-lt"/>
              </a:rPr>
              <a:t>The three fundamental empirical laws behind the accurate measurement of temperature by thermoelectric means are the:</a:t>
            </a:r>
          </a:p>
          <a:p>
            <a:endParaRPr lang="en-US" altLang="en-US" sz="4400" b="1">
              <a:solidFill>
                <a:srgbClr val="FFFF00"/>
              </a:solidFill>
              <a:latin typeface="+mn-lt"/>
            </a:endParaRPr>
          </a:p>
          <a:p>
            <a:pPr>
              <a:buFontTx/>
              <a:buAutoNum type="arabicPeriod"/>
            </a:pPr>
            <a:r>
              <a:rPr lang="en-US" altLang="en-US" sz="4400" b="1">
                <a:solidFill>
                  <a:schemeClr val="tx1">
                    <a:lumMod val="50000"/>
                    <a:lumOff val="50000"/>
                  </a:schemeClr>
                </a:solidFill>
                <a:latin typeface="+mn-lt"/>
              </a:rPr>
              <a:t>Law of homogeneous materials</a:t>
            </a:r>
          </a:p>
          <a:p>
            <a:pPr>
              <a:buFontTx/>
              <a:buAutoNum type="arabicPeriod"/>
            </a:pPr>
            <a:r>
              <a:rPr lang="en-US" altLang="en-US" sz="4400" b="1">
                <a:solidFill>
                  <a:schemeClr val="tx1">
                    <a:lumMod val="50000"/>
                    <a:lumOff val="50000"/>
                  </a:schemeClr>
                </a:solidFill>
                <a:latin typeface="+mn-lt"/>
              </a:rPr>
              <a:t>Law of intermediate materials </a:t>
            </a:r>
          </a:p>
          <a:p>
            <a:pPr>
              <a:buFontTx/>
              <a:buAutoNum type="arabicPeriod"/>
            </a:pPr>
            <a:r>
              <a:rPr lang="en-US" altLang="en-US" sz="4400" b="1">
                <a:solidFill>
                  <a:schemeClr val="tx1">
                    <a:lumMod val="50000"/>
                    <a:lumOff val="50000"/>
                  </a:schemeClr>
                </a:solidFill>
                <a:latin typeface="+mn-lt"/>
              </a:rPr>
              <a:t>Law of intermediate temperatures</a:t>
            </a:r>
            <a:r>
              <a:rPr lang="en-US" altLang="en-US" sz="4400" b="1">
                <a:solidFill>
                  <a:srgbClr val="FFFF00"/>
                </a:solidFill>
                <a:latin typeface="+mn-lt"/>
              </a:rPr>
              <a:t>.</a:t>
            </a:r>
          </a:p>
          <a:p>
            <a:endParaRPr lang="en-US" altLang="en-US" sz="2800">
              <a:latin typeface="+mn-lt"/>
            </a:endParaRPr>
          </a:p>
          <a:p>
            <a:r>
              <a:rPr lang="en-US" altLang="en-US" sz="2800">
                <a:latin typeface="+mn-lt"/>
              </a:rPr>
              <a:t>	</a:t>
            </a:r>
          </a:p>
        </p:txBody>
      </p:sp>
      <p:sp>
        <p:nvSpPr>
          <p:cNvPr id="2" name="Footer Placeholder 1"/>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3451426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120091" y="2083578"/>
            <a:ext cx="9968618" cy="923330"/>
          </a:xfrm>
          <a:prstGeom prst="rect">
            <a:avLst/>
          </a:prstGeom>
          <a:noFill/>
        </p:spPr>
        <p:txBody>
          <a:bodyPr wrap="square" rtlCol="0">
            <a:spAutoFit/>
          </a:bodyPr>
          <a:lstStyle/>
          <a:p>
            <a:r>
              <a:rPr lang="en-US">
                <a:solidFill>
                  <a:srgbClr val="FF0000"/>
                </a:solidFill>
              </a:rPr>
              <a:t>The e.m.f. of a thermocouple depends only on the temperatures of the junctions and is independent of the temperatures of the wires connecting the junctions</a:t>
            </a:r>
            <a:r>
              <a:rPr lang="en-US"/>
              <a:t>.  This means that the leads connecting the instrument can be exposed to temperature fluctuations without affecting the measurement.</a:t>
            </a:r>
          </a:p>
        </p:txBody>
      </p:sp>
      <p:pic>
        <p:nvPicPr>
          <p:cNvPr id="4" name="Picture 3"/>
          <p:cNvPicPr>
            <a:picLocks noChangeAspect="1"/>
          </p:cNvPicPr>
          <p:nvPr/>
        </p:nvPicPr>
        <p:blipFill>
          <a:blip r:embed="rId2"/>
          <a:stretch>
            <a:fillRect/>
          </a:stretch>
        </p:blipFill>
        <p:spPr>
          <a:xfrm>
            <a:off x="2998496" y="3063562"/>
            <a:ext cx="5010150" cy="1143000"/>
          </a:xfrm>
          <a:prstGeom prst="rect">
            <a:avLst/>
          </a:prstGeom>
        </p:spPr>
      </p:pic>
      <p:sp>
        <p:nvSpPr>
          <p:cNvPr id="6" name="Rectangle 5"/>
          <p:cNvSpPr/>
          <p:nvPr/>
        </p:nvSpPr>
        <p:spPr>
          <a:xfrm>
            <a:off x="1316462" y="771590"/>
            <a:ext cx="4453273" cy="369332"/>
          </a:xfrm>
          <a:prstGeom prst="rect">
            <a:avLst/>
          </a:prstGeom>
        </p:spPr>
        <p:txBody>
          <a:bodyPr wrap="square">
            <a:spAutoFit/>
          </a:bodyPr>
          <a:lstStyle/>
          <a:p>
            <a:r>
              <a:rPr lang="en-US" b="1"/>
              <a:t>Law of homogeneous materials</a:t>
            </a:r>
          </a:p>
        </p:txBody>
      </p:sp>
      <p:pic>
        <p:nvPicPr>
          <p:cNvPr id="7" name="Picture 6"/>
          <p:cNvPicPr>
            <a:picLocks noChangeAspect="1"/>
          </p:cNvPicPr>
          <p:nvPr/>
        </p:nvPicPr>
        <p:blipFill>
          <a:blip r:embed="rId3"/>
          <a:stretch>
            <a:fillRect/>
          </a:stretch>
        </p:blipFill>
        <p:spPr>
          <a:xfrm>
            <a:off x="2992256" y="4497405"/>
            <a:ext cx="4825221" cy="1528338"/>
          </a:xfrm>
          <a:prstGeom prst="rect">
            <a:avLst/>
          </a:prstGeom>
        </p:spPr>
      </p:pic>
    </p:spTree>
    <p:extLst>
      <p:ext uri="{BB962C8B-B14F-4D97-AF65-F5344CB8AC3E}">
        <p14:creationId xmlns:p14="http://schemas.microsoft.com/office/powerpoint/2010/main" val="226136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296473" y="1615054"/>
            <a:ext cx="9238446" cy="646331"/>
          </a:xfrm>
          <a:prstGeom prst="rect">
            <a:avLst/>
          </a:prstGeom>
        </p:spPr>
        <p:txBody>
          <a:bodyPr wrap="square">
            <a:spAutoFit/>
          </a:bodyPr>
          <a:lstStyle/>
          <a:p>
            <a:r>
              <a:rPr lang="en-US">
                <a:solidFill>
                  <a:srgbClr val="FF0000"/>
                </a:solidFill>
              </a:rPr>
              <a:t>The e.m.f. is not changed when a new conductor is introduced into one of the metals provided that both of the new junctions are at the same temperature</a:t>
            </a:r>
            <a:r>
              <a:rPr lang="en-US"/>
              <a:t>.</a:t>
            </a:r>
          </a:p>
        </p:txBody>
      </p:sp>
      <p:pic>
        <p:nvPicPr>
          <p:cNvPr id="5" name="Picture 4"/>
          <p:cNvPicPr>
            <a:picLocks noChangeAspect="1"/>
          </p:cNvPicPr>
          <p:nvPr/>
        </p:nvPicPr>
        <p:blipFill>
          <a:blip r:embed="rId2"/>
          <a:stretch>
            <a:fillRect/>
          </a:stretch>
        </p:blipFill>
        <p:spPr>
          <a:xfrm>
            <a:off x="3089185" y="2477841"/>
            <a:ext cx="5086350" cy="1181100"/>
          </a:xfrm>
          <a:prstGeom prst="rect">
            <a:avLst/>
          </a:prstGeom>
        </p:spPr>
      </p:pic>
      <p:pic>
        <p:nvPicPr>
          <p:cNvPr id="6" name="Picture 5"/>
          <p:cNvPicPr>
            <a:picLocks noChangeAspect="1"/>
          </p:cNvPicPr>
          <p:nvPr/>
        </p:nvPicPr>
        <p:blipFill>
          <a:blip r:embed="rId3"/>
          <a:stretch>
            <a:fillRect/>
          </a:stretch>
        </p:blipFill>
        <p:spPr>
          <a:xfrm>
            <a:off x="2833352" y="3567988"/>
            <a:ext cx="6061571" cy="1861662"/>
          </a:xfrm>
          <a:prstGeom prst="rect">
            <a:avLst/>
          </a:prstGeom>
        </p:spPr>
      </p:pic>
      <p:sp>
        <p:nvSpPr>
          <p:cNvPr id="7" name="Rectangle 6"/>
          <p:cNvSpPr/>
          <p:nvPr/>
        </p:nvSpPr>
        <p:spPr>
          <a:xfrm>
            <a:off x="1340901" y="681438"/>
            <a:ext cx="3104761" cy="369332"/>
          </a:xfrm>
          <a:prstGeom prst="rect">
            <a:avLst/>
          </a:prstGeom>
        </p:spPr>
        <p:txBody>
          <a:bodyPr wrap="none">
            <a:spAutoFit/>
          </a:bodyPr>
          <a:lstStyle/>
          <a:p>
            <a:r>
              <a:rPr lang="en-US" b="1"/>
              <a:t>Law of intermediate materials </a:t>
            </a:r>
          </a:p>
        </p:txBody>
      </p:sp>
    </p:spTree>
    <p:extLst>
      <p:ext uri="{BB962C8B-B14F-4D97-AF65-F5344CB8AC3E}">
        <p14:creationId xmlns:p14="http://schemas.microsoft.com/office/powerpoint/2010/main" val="512738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219199" y="1299418"/>
            <a:ext cx="9766479" cy="923330"/>
          </a:xfrm>
          <a:prstGeom prst="rect">
            <a:avLst/>
          </a:prstGeom>
        </p:spPr>
        <p:txBody>
          <a:bodyPr wrap="square">
            <a:spAutoFit/>
          </a:bodyPr>
          <a:lstStyle/>
          <a:p>
            <a:r>
              <a:rPr lang="en-US"/>
              <a:t>Law 3 states that if a third metal, C, is inserted at one of the junctions, </a:t>
            </a:r>
            <a:r>
              <a:rPr lang="en-US">
                <a:solidFill>
                  <a:srgbClr val="FF0000"/>
                </a:solidFill>
              </a:rPr>
              <a:t>the e.m.f. is unchanged provided that both of the new junctions are at the same temperature. </a:t>
            </a:r>
            <a:r>
              <a:rPr lang="en-US"/>
              <a:t> This means that a third material may be used to braze the thermocouple materials together without affecting the measurement</a:t>
            </a:r>
          </a:p>
        </p:txBody>
      </p:sp>
      <p:pic>
        <p:nvPicPr>
          <p:cNvPr id="4" name="Picture 3"/>
          <p:cNvPicPr>
            <a:picLocks noChangeAspect="1"/>
          </p:cNvPicPr>
          <p:nvPr/>
        </p:nvPicPr>
        <p:blipFill>
          <a:blip r:embed="rId2"/>
          <a:stretch>
            <a:fillRect/>
          </a:stretch>
        </p:blipFill>
        <p:spPr>
          <a:xfrm>
            <a:off x="986239" y="3023516"/>
            <a:ext cx="5248275" cy="1171575"/>
          </a:xfrm>
          <a:prstGeom prst="rect">
            <a:avLst/>
          </a:prstGeom>
        </p:spPr>
      </p:pic>
      <p:pic>
        <p:nvPicPr>
          <p:cNvPr id="5" name="Picture 4"/>
          <p:cNvPicPr>
            <a:picLocks noChangeAspect="1"/>
          </p:cNvPicPr>
          <p:nvPr/>
        </p:nvPicPr>
        <p:blipFill>
          <a:blip r:embed="rId3"/>
          <a:stretch>
            <a:fillRect/>
          </a:stretch>
        </p:blipFill>
        <p:spPr>
          <a:xfrm>
            <a:off x="6877244" y="2197876"/>
            <a:ext cx="4845118" cy="3713527"/>
          </a:xfrm>
          <a:prstGeom prst="rect">
            <a:avLst/>
          </a:prstGeom>
        </p:spPr>
      </p:pic>
      <p:pic>
        <p:nvPicPr>
          <p:cNvPr id="6" name="Picture 5"/>
          <p:cNvPicPr>
            <a:picLocks noChangeAspect="1"/>
          </p:cNvPicPr>
          <p:nvPr/>
        </p:nvPicPr>
        <p:blipFill>
          <a:blip r:embed="rId4"/>
          <a:stretch>
            <a:fillRect/>
          </a:stretch>
        </p:blipFill>
        <p:spPr>
          <a:xfrm>
            <a:off x="1429803" y="525994"/>
            <a:ext cx="3176291" cy="499915"/>
          </a:xfrm>
          <a:prstGeom prst="rect">
            <a:avLst/>
          </a:prstGeom>
        </p:spPr>
      </p:pic>
    </p:spTree>
    <p:extLst>
      <p:ext uri="{BB962C8B-B14F-4D97-AF65-F5344CB8AC3E}">
        <p14:creationId xmlns:p14="http://schemas.microsoft.com/office/powerpoint/2010/main" val="219538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734354" y="1640811"/>
            <a:ext cx="8414197" cy="646331"/>
          </a:xfrm>
          <a:prstGeom prst="rect">
            <a:avLst/>
          </a:prstGeom>
        </p:spPr>
        <p:txBody>
          <a:bodyPr wrap="square">
            <a:spAutoFit/>
          </a:bodyPr>
          <a:lstStyle/>
          <a:p>
            <a:r>
              <a:rPr lang="en-US"/>
              <a:t>The law of intermediate metals states that the e.m.f. of materials AC can be predicted if the </a:t>
            </a:r>
            <a:r>
              <a:rPr lang="en-US" err="1"/>
              <a:t>e.m.f.s</a:t>
            </a:r>
            <a:r>
              <a:rPr lang="en-US"/>
              <a:t> of materials AB and BC are known.</a:t>
            </a:r>
          </a:p>
        </p:txBody>
      </p:sp>
      <p:pic>
        <p:nvPicPr>
          <p:cNvPr id="4" name="Picture 3"/>
          <p:cNvPicPr>
            <a:picLocks noChangeAspect="1"/>
          </p:cNvPicPr>
          <p:nvPr/>
        </p:nvPicPr>
        <p:blipFill>
          <a:blip r:embed="rId2"/>
          <a:stretch>
            <a:fillRect/>
          </a:stretch>
        </p:blipFill>
        <p:spPr>
          <a:xfrm>
            <a:off x="2007024" y="2754670"/>
            <a:ext cx="6739727" cy="1791573"/>
          </a:xfrm>
          <a:prstGeom prst="rect">
            <a:avLst/>
          </a:prstGeom>
        </p:spPr>
      </p:pic>
      <p:pic>
        <p:nvPicPr>
          <p:cNvPr id="5" name="Picture 4"/>
          <p:cNvPicPr>
            <a:picLocks noChangeAspect="1"/>
          </p:cNvPicPr>
          <p:nvPr/>
        </p:nvPicPr>
        <p:blipFill>
          <a:blip r:embed="rId3"/>
          <a:stretch>
            <a:fillRect/>
          </a:stretch>
        </p:blipFill>
        <p:spPr>
          <a:xfrm>
            <a:off x="1803291" y="629025"/>
            <a:ext cx="3176291" cy="499915"/>
          </a:xfrm>
          <a:prstGeom prst="rect">
            <a:avLst/>
          </a:prstGeom>
        </p:spPr>
      </p:pic>
    </p:spTree>
    <p:extLst>
      <p:ext uri="{BB962C8B-B14F-4D97-AF65-F5344CB8AC3E}">
        <p14:creationId xmlns:p14="http://schemas.microsoft.com/office/powerpoint/2010/main" val="88471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36810" y="2903448"/>
            <a:ext cx="8947005" cy="2067797"/>
          </a:xfrm>
          <a:prstGeom prst="rect">
            <a:avLst/>
          </a:prstGeom>
        </p:spPr>
      </p:pic>
      <p:sp>
        <p:nvSpPr>
          <p:cNvPr id="4" name="Rectangle 3"/>
          <p:cNvSpPr/>
          <p:nvPr/>
        </p:nvSpPr>
        <p:spPr>
          <a:xfrm>
            <a:off x="1695717" y="1566706"/>
            <a:ext cx="8298287" cy="923330"/>
          </a:xfrm>
          <a:prstGeom prst="rect">
            <a:avLst/>
          </a:prstGeom>
        </p:spPr>
        <p:txBody>
          <a:bodyPr wrap="square">
            <a:spAutoFit/>
          </a:bodyPr>
          <a:lstStyle/>
          <a:p>
            <a:r>
              <a:rPr lang="en-US"/>
              <a:t>The law of intermediate temperatures states that if two junctions at temperatures T1 and T2 produce a </a:t>
            </a:r>
            <a:r>
              <a:rPr lang="en-US" err="1"/>
              <a:t>Seebeck</a:t>
            </a:r>
            <a:r>
              <a:rPr lang="en-US"/>
              <a:t> voltage V2, and temperatures T2 and T3 produce voltage V1, then temperatures T1 and T3 will produce a voltage V3 = V1 + V2</a:t>
            </a:r>
          </a:p>
        </p:txBody>
      </p:sp>
      <p:sp>
        <p:nvSpPr>
          <p:cNvPr id="6" name="Rectangle 5"/>
          <p:cNvSpPr/>
          <p:nvPr/>
        </p:nvSpPr>
        <p:spPr>
          <a:xfrm>
            <a:off x="1846223" y="707197"/>
            <a:ext cx="5018216" cy="369332"/>
          </a:xfrm>
          <a:prstGeom prst="rect">
            <a:avLst/>
          </a:prstGeom>
        </p:spPr>
        <p:txBody>
          <a:bodyPr wrap="square">
            <a:spAutoFit/>
          </a:bodyPr>
          <a:lstStyle/>
          <a:p>
            <a:r>
              <a:rPr lang="en-US" b="1"/>
              <a:t>Law of intermediate temperatures</a:t>
            </a:r>
          </a:p>
        </p:txBody>
      </p:sp>
    </p:spTree>
    <p:extLst>
      <p:ext uri="{BB962C8B-B14F-4D97-AF65-F5344CB8AC3E}">
        <p14:creationId xmlns:p14="http://schemas.microsoft.com/office/powerpoint/2010/main" val="254852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Industrial Instrumentation</a:t>
            </a:r>
          </a:p>
        </p:txBody>
      </p:sp>
      <p:pic>
        <p:nvPicPr>
          <p:cNvPr id="6" name="Picture 5"/>
          <p:cNvPicPr>
            <a:picLocks noChangeAspect="1"/>
          </p:cNvPicPr>
          <p:nvPr/>
        </p:nvPicPr>
        <p:blipFill>
          <a:blip r:embed="rId2"/>
          <a:stretch>
            <a:fillRect/>
          </a:stretch>
        </p:blipFill>
        <p:spPr>
          <a:xfrm>
            <a:off x="1139111" y="2065853"/>
            <a:ext cx="4324350" cy="2571750"/>
          </a:xfrm>
          <a:prstGeom prst="rect">
            <a:avLst/>
          </a:prstGeom>
        </p:spPr>
      </p:pic>
      <p:sp>
        <p:nvSpPr>
          <p:cNvPr id="7" name="TextBox 6"/>
          <p:cNvSpPr txBox="1"/>
          <p:nvPr/>
        </p:nvSpPr>
        <p:spPr>
          <a:xfrm>
            <a:off x="3400022" y="682580"/>
            <a:ext cx="4926029" cy="707886"/>
          </a:xfrm>
          <a:prstGeom prst="rect">
            <a:avLst/>
          </a:prstGeom>
          <a:noFill/>
        </p:spPr>
        <p:txBody>
          <a:bodyPr wrap="none" rtlCol="0">
            <a:spAutoFit/>
          </a:bodyPr>
          <a:lstStyle/>
          <a:p>
            <a:r>
              <a:rPr lang="en-US" sz="4000"/>
              <a:t>Temperature v/s  Heat </a:t>
            </a:r>
          </a:p>
        </p:txBody>
      </p:sp>
      <p:sp>
        <p:nvSpPr>
          <p:cNvPr id="2" name="TextBox 1"/>
          <p:cNvSpPr txBox="1"/>
          <p:nvPr/>
        </p:nvSpPr>
        <p:spPr>
          <a:xfrm>
            <a:off x="6993229" y="2086377"/>
            <a:ext cx="3184442" cy="1200329"/>
          </a:xfrm>
          <a:prstGeom prst="rect">
            <a:avLst/>
          </a:prstGeom>
          <a:noFill/>
        </p:spPr>
        <p:txBody>
          <a:bodyPr wrap="square" rtlCol="0">
            <a:spAutoFit/>
          </a:bodyPr>
          <a:lstStyle/>
          <a:p>
            <a:r>
              <a:rPr lang="en-US" b="1"/>
              <a:t>Temperature is a direct function of random molecular motion within an object or</a:t>
            </a:r>
          </a:p>
          <a:p>
            <a:r>
              <a:rPr lang="en-US" b="1"/>
              <a:t>a fluid sample.</a:t>
            </a:r>
          </a:p>
        </p:txBody>
      </p:sp>
      <p:sp>
        <p:nvSpPr>
          <p:cNvPr id="3" name="TextBox 2"/>
          <p:cNvSpPr txBox="1"/>
          <p:nvPr/>
        </p:nvSpPr>
        <p:spPr>
          <a:xfrm>
            <a:off x="7199290" y="3902299"/>
            <a:ext cx="3137406" cy="923330"/>
          </a:xfrm>
          <a:prstGeom prst="rect">
            <a:avLst/>
          </a:prstGeom>
          <a:noFill/>
        </p:spPr>
        <p:txBody>
          <a:bodyPr wrap="square" rtlCol="0">
            <a:spAutoFit/>
          </a:bodyPr>
          <a:lstStyle/>
          <a:p>
            <a:r>
              <a:rPr lang="en-US" b="1"/>
              <a:t>Heat, by contrast, is an expression of thermal energy transfer</a:t>
            </a:r>
          </a:p>
        </p:txBody>
      </p:sp>
    </p:spTree>
    <p:extLst>
      <p:ext uri="{BB962C8B-B14F-4D97-AF65-F5344CB8AC3E}">
        <p14:creationId xmlns:p14="http://schemas.microsoft.com/office/powerpoint/2010/main" val="36922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flipH="1">
            <a:off x="1449516" y="579549"/>
            <a:ext cx="4307340" cy="369332"/>
          </a:xfrm>
          <a:prstGeom prst="rect">
            <a:avLst/>
          </a:prstGeom>
          <a:noFill/>
        </p:spPr>
        <p:txBody>
          <a:bodyPr wrap="square" rtlCol="0">
            <a:spAutoFit/>
          </a:bodyPr>
          <a:lstStyle/>
          <a:p>
            <a:r>
              <a:rPr lang="en-US" b="1"/>
              <a:t>Reference junction compensation</a:t>
            </a:r>
          </a:p>
        </p:txBody>
      </p:sp>
      <p:pic>
        <p:nvPicPr>
          <p:cNvPr id="4" name="Picture 3"/>
          <p:cNvPicPr>
            <a:picLocks noChangeAspect="1"/>
          </p:cNvPicPr>
          <p:nvPr/>
        </p:nvPicPr>
        <p:blipFill>
          <a:blip r:embed="rId2"/>
          <a:stretch>
            <a:fillRect/>
          </a:stretch>
        </p:blipFill>
        <p:spPr>
          <a:xfrm>
            <a:off x="1796670" y="1953899"/>
            <a:ext cx="7756290" cy="2553707"/>
          </a:xfrm>
          <a:prstGeom prst="rect">
            <a:avLst/>
          </a:prstGeom>
        </p:spPr>
      </p:pic>
      <p:sp>
        <p:nvSpPr>
          <p:cNvPr id="5" name="Rectangle 4"/>
          <p:cNvSpPr/>
          <p:nvPr/>
        </p:nvSpPr>
        <p:spPr>
          <a:xfrm>
            <a:off x="1322231" y="1280202"/>
            <a:ext cx="8774806" cy="369332"/>
          </a:xfrm>
          <a:prstGeom prst="rect">
            <a:avLst/>
          </a:prstGeom>
        </p:spPr>
        <p:txBody>
          <a:bodyPr wrap="square">
            <a:spAutoFit/>
          </a:bodyPr>
          <a:lstStyle/>
          <a:p>
            <a:r>
              <a:rPr lang="en-US"/>
              <a:t>Physically fix the temperature of that junction at some constant value so it is always stable.</a:t>
            </a:r>
          </a:p>
        </p:txBody>
      </p:sp>
      <p:sp>
        <p:nvSpPr>
          <p:cNvPr id="6" name="TextBox 5"/>
          <p:cNvSpPr txBox="1"/>
          <p:nvPr/>
        </p:nvSpPr>
        <p:spPr>
          <a:xfrm>
            <a:off x="1519707" y="5022761"/>
            <a:ext cx="8490914" cy="646331"/>
          </a:xfrm>
          <a:prstGeom prst="rect">
            <a:avLst/>
          </a:prstGeom>
          <a:noFill/>
        </p:spPr>
        <p:txBody>
          <a:bodyPr wrap="none" rtlCol="0">
            <a:spAutoFit/>
          </a:bodyPr>
          <a:lstStyle/>
          <a:p>
            <a:r>
              <a:rPr lang="en-US" b="1">
                <a:solidFill>
                  <a:schemeClr val="accent1"/>
                </a:solidFill>
              </a:rPr>
              <a:t>Fixing the reference junction at the temperature of freezing water is impractical for any</a:t>
            </a:r>
          </a:p>
          <a:p>
            <a:r>
              <a:rPr lang="en-US" b="1">
                <a:solidFill>
                  <a:schemeClr val="accent1"/>
                </a:solidFill>
              </a:rPr>
              <a:t>real thermocouple application outside of a laboratory</a:t>
            </a:r>
          </a:p>
        </p:txBody>
      </p:sp>
    </p:spTree>
    <p:extLst>
      <p:ext uri="{BB962C8B-B14F-4D97-AF65-F5344CB8AC3E}">
        <p14:creationId xmlns:p14="http://schemas.microsoft.com/office/powerpoint/2010/main" val="3516364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355532" y="548980"/>
            <a:ext cx="5465159" cy="3237968"/>
          </a:xfrm>
          <a:prstGeom prst="rect">
            <a:avLst/>
          </a:prstGeom>
        </p:spPr>
      </p:pic>
      <p:pic>
        <p:nvPicPr>
          <p:cNvPr id="4" name="Picture 3"/>
          <p:cNvPicPr>
            <a:picLocks noChangeAspect="1"/>
          </p:cNvPicPr>
          <p:nvPr/>
        </p:nvPicPr>
        <p:blipFill>
          <a:blip r:embed="rId3"/>
          <a:stretch>
            <a:fillRect/>
          </a:stretch>
        </p:blipFill>
        <p:spPr>
          <a:xfrm>
            <a:off x="1385014" y="3996314"/>
            <a:ext cx="4328912" cy="1915836"/>
          </a:xfrm>
          <a:prstGeom prst="rect">
            <a:avLst/>
          </a:prstGeom>
        </p:spPr>
      </p:pic>
      <p:sp>
        <p:nvSpPr>
          <p:cNvPr id="5" name="Rectangle 4"/>
          <p:cNvSpPr/>
          <p:nvPr/>
        </p:nvSpPr>
        <p:spPr>
          <a:xfrm>
            <a:off x="5717287" y="1586466"/>
            <a:ext cx="6096000" cy="2308324"/>
          </a:xfrm>
          <a:prstGeom prst="rect">
            <a:avLst/>
          </a:prstGeom>
        </p:spPr>
        <p:txBody>
          <a:bodyPr>
            <a:spAutoFit/>
          </a:bodyPr>
          <a:lstStyle/>
          <a:p>
            <a:r>
              <a:rPr lang="en-US"/>
              <a:t>The compensating voltage must continuously track the voltage produced by the reference junction. To do this, the compensating voltage source (</a:t>
            </a:r>
            <a:r>
              <a:rPr lang="en-US" err="1"/>
              <a:t>Vrjc</a:t>
            </a:r>
            <a:r>
              <a:rPr lang="en-US"/>
              <a:t> in the above schematic) uses some other temperature-sensing device such as a thermistor or RTD to sense the local temperature at the terminal block where junction J2 is formed and produce a</a:t>
            </a:r>
          </a:p>
          <a:p>
            <a:r>
              <a:rPr lang="en-US"/>
              <a:t>counter-voltage that is precisely equal and opposite to J2’s voltage (</a:t>
            </a:r>
            <a:r>
              <a:rPr lang="en-US" err="1"/>
              <a:t>Vrjc</a:t>
            </a:r>
            <a:r>
              <a:rPr lang="en-US"/>
              <a:t> = VJ2) at all times</a:t>
            </a:r>
          </a:p>
        </p:txBody>
      </p:sp>
    </p:spTree>
    <p:extLst>
      <p:ext uri="{BB962C8B-B14F-4D97-AF65-F5344CB8AC3E}">
        <p14:creationId xmlns:p14="http://schemas.microsoft.com/office/powerpoint/2010/main" val="1223151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785253" y="151584"/>
            <a:ext cx="9931576" cy="2977984"/>
          </a:xfrm>
          <a:prstGeom prst="rect">
            <a:avLst/>
          </a:prstGeom>
        </p:spPr>
      </p:pic>
      <p:pic>
        <p:nvPicPr>
          <p:cNvPr id="4" name="Picture 3"/>
          <p:cNvPicPr>
            <a:picLocks noChangeAspect="1"/>
          </p:cNvPicPr>
          <p:nvPr/>
        </p:nvPicPr>
        <p:blipFill>
          <a:blip r:embed="rId3"/>
          <a:stretch>
            <a:fillRect/>
          </a:stretch>
        </p:blipFill>
        <p:spPr>
          <a:xfrm>
            <a:off x="2987026" y="3161225"/>
            <a:ext cx="5793291" cy="2569873"/>
          </a:xfrm>
          <a:prstGeom prst="rect">
            <a:avLst/>
          </a:prstGeom>
        </p:spPr>
      </p:pic>
    </p:spTree>
    <p:extLst>
      <p:ext uri="{BB962C8B-B14F-4D97-AF65-F5344CB8AC3E}">
        <p14:creationId xmlns:p14="http://schemas.microsoft.com/office/powerpoint/2010/main" val="3341354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82356" y="1776881"/>
            <a:ext cx="8555349" cy="3323152"/>
          </a:xfrm>
          <a:prstGeom prst="rect">
            <a:avLst/>
          </a:prstGeom>
        </p:spPr>
      </p:pic>
      <p:sp>
        <p:nvSpPr>
          <p:cNvPr id="4" name="TextBox 3"/>
          <p:cNvSpPr txBox="1"/>
          <p:nvPr/>
        </p:nvSpPr>
        <p:spPr>
          <a:xfrm>
            <a:off x="2272478" y="721217"/>
            <a:ext cx="3651804" cy="369332"/>
          </a:xfrm>
          <a:prstGeom prst="rect">
            <a:avLst/>
          </a:prstGeom>
          <a:noFill/>
        </p:spPr>
        <p:txBody>
          <a:bodyPr wrap="square" rtlCol="0">
            <a:spAutoFit/>
          </a:bodyPr>
          <a:lstStyle/>
          <a:p>
            <a:r>
              <a:rPr lang="en-US" b="1"/>
              <a:t>Software compensation</a:t>
            </a:r>
          </a:p>
        </p:txBody>
      </p:sp>
    </p:spTree>
    <p:extLst>
      <p:ext uri="{BB962C8B-B14F-4D97-AF65-F5344CB8AC3E}">
        <p14:creationId xmlns:p14="http://schemas.microsoft.com/office/powerpoint/2010/main" val="944616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143897" y="922610"/>
            <a:ext cx="9438878" cy="3997954"/>
          </a:xfrm>
          <a:prstGeom prst="rect">
            <a:avLst/>
          </a:prstGeom>
        </p:spPr>
      </p:pic>
    </p:spTree>
    <p:extLst>
      <p:ext uri="{BB962C8B-B14F-4D97-AF65-F5344CB8AC3E}">
        <p14:creationId xmlns:p14="http://schemas.microsoft.com/office/powerpoint/2010/main" val="1711273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86184" y="6459785"/>
            <a:ext cx="5818423" cy="365125"/>
          </a:xfrm>
        </p:spPr>
        <p:txBody>
          <a:bodyPr/>
          <a:lstStyle/>
          <a:p>
            <a:r>
              <a:rPr lang="en-US" sz="1200"/>
              <a:t>Industrial Instrumentation by </a:t>
            </a:r>
            <a:r>
              <a:rPr lang="en-US" sz="1200" err="1"/>
              <a:t>V.Sravani</a:t>
            </a:r>
            <a:endParaRPr lang="en-US" sz="1200"/>
          </a:p>
        </p:txBody>
      </p:sp>
      <p:pic>
        <p:nvPicPr>
          <p:cNvPr id="2" name="Picture 1"/>
          <p:cNvPicPr>
            <a:picLocks noChangeAspect="1"/>
          </p:cNvPicPr>
          <p:nvPr/>
        </p:nvPicPr>
        <p:blipFill>
          <a:blip r:embed="rId3"/>
          <a:stretch>
            <a:fillRect/>
          </a:stretch>
        </p:blipFill>
        <p:spPr>
          <a:xfrm>
            <a:off x="1612541" y="344443"/>
            <a:ext cx="7544337" cy="5562582"/>
          </a:xfrm>
          <a:prstGeom prst="rect">
            <a:avLst/>
          </a:prstGeom>
        </p:spPr>
      </p:pic>
    </p:spTree>
    <p:extLst>
      <p:ext uri="{BB962C8B-B14F-4D97-AF65-F5344CB8AC3E}">
        <p14:creationId xmlns:p14="http://schemas.microsoft.com/office/powerpoint/2010/main" val="99423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6932857" y="927480"/>
            <a:ext cx="4363119" cy="2627089"/>
          </a:xfrm>
          <a:prstGeom prst="rect">
            <a:avLst/>
          </a:prstGeom>
        </p:spPr>
      </p:pic>
      <p:sp>
        <p:nvSpPr>
          <p:cNvPr id="4" name="TextBox 3"/>
          <p:cNvSpPr txBox="1"/>
          <p:nvPr/>
        </p:nvSpPr>
        <p:spPr>
          <a:xfrm>
            <a:off x="1506828" y="772732"/>
            <a:ext cx="4467570" cy="369332"/>
          </a:xfrm>
          <a:prstGeom prst="rect">
            <a:avLst/>
          </a:prstGeom>
          <a:noFill/>
        </p:spPr>
        <p:txBody>
          <a:bodyPr wrap="none" rtlCol="0">
            <a:spAutoFit/>
          </a:bodyPr>
          <a:lstStyle/>
          <a:p>
            <a:r>
              <a:rPr lang="en-US" b="1"/>
              <a:t>Non contact type temperature measurement</a:t>
            </a:r>
          </a:p>
        </p:txBody>
      </p:sp>
      <p:sp>
        <p:nvSpPr>
          <p:cNvPr id="5" name="Rectangle 4"/>
          <p:cNvSpPr/>
          <p:nvPr/>
        </p:nvSpPr>
        <p:spPr>
          <a:xfrm>
            <a:off x="613893" y="2007755"/>
            <a:ext cx="6096000" cy="1477328"/>
          </a:xfrm>
          <a:prstGeom prst="rect">
            <a:avLst/>
          </a:prstGeom>
        </p:spPr>
        <p:txBody>
          <a:bodyPr>
            <a:spAutoFit/>
          </a:bodyPr>
          <a:lstStyle/>
          <a:p>
            <a:pPr marL="285750" indent="-285750">
              <a:buFont typeface="Arial" panose="020B0604020202020204" pitchFamily="34" charset="0"/>
              <a:buChar char="•"/>
            </a:pPr>
            <a:r>
              <a:rPr lang="en-US"/>
              <a:t>Every object in the world radiates thermal energy.</a:t>
            </a:r>
          </a:p>
          <a:p>
            <a:pPr marL="285750" indent="-285750">
              <a:buFont typeface="Arial" panose="020B0604020202020204" pitchFamily="34" charset="0"/>
              <a:buChar char="•"/>
            </a:pPr>
            <a:r>
              <a:rPr lang="en-US"/>
              <a:t>The amount of radiant energy emitted is proportional </a:t>
            </a:r>
          </a:p>
          <a:p>
            <a:r>
              <a:rPr lang="en-US"/>
              <a:t>to the temperature of an object.</a:t>
            </a:r>
          </a:p>
          <a:p>
            <a:pPr marL="285750" indent="-285750">
              <a:buFont typeface="Arial" panose="020B0604020202020204" pitchFamily="34" charset="0"/>
              <a:buChar char="•"/>
            </a:pPr>
            <a:r>
              <a:rPr lang="en-US"/>
              <a:t>The wavelength at which this radiation occurs depends on the temperature of the material</a:t>
            </a:r>
          </a:p>
        </p:txBody>
      </p:sp>
      <p:pic>
        <p:nvPicPr>
          <p:cNvPr id="6" name="Picture 5"/>
          <p:cNvPicPr>
            <a:picLocks noChangeAspect="1"/>
          </p:cNvPicPr>
          <p:nvPr/>
        </p:nvPicPr>
        <p:blipFill>
          <a:blip r:embed="rId3"/>
          <a:stretch>
            <a:fillRect/>
          </a:stretch>
        </p:blipFill>
        <p:spPr>
          <a:xfrm>
            <a:off x="6601226" y="3860510"/>
            <a:ext cx="4206079" cy="2141046"/>
          </a:xfrm>
          <a:prstGeom prst="rect">
            <a:avLst/>
          </a:prstGeom>
        </p:spPr>
      </p:pic>
    </p:spTree>
    <p:extLst>
      <p:ext uri="{BB962C8B-B14F-4D97-AF65-F5344CB8AC3E}">
        <p14:creationId xmlns:p14="http://schemas.microsoft.com/office/powerpoint/2010/main" val="2258850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908465" y="1"/>
            <a:ext cx="9587818" cy="5293994"/>
          </a:xfrm>
          <a:prstGeom prst="rect">
            <a:avLst/>
          </a:prstGeom>
        </p:spPr>
      </p:pic>
      <p:sp>
        <p:nvSpPr>
          <p:cNvPr id="4" name="TextBox 3"/>
          <p:cNvSpPr txBox="1"/>
          <p:nvPr/>
        </p:nvSpPr>
        <p:spPr>
          <a:xfrm>
            <a:off x="1481070" y="5409127"/>
            <a:ext cx="7899022" cy="369332"/>
          </a:xfrm>
          <a:prstGeom prst="rect">
            <a:avLst/>
          </a:prstGeom>
          <a:noFill/>
        </p:spPr>
        <p:txBody>
          <a:bodyPr wrap="none" rtlCol="0">
            <a:spAutoFit/>
          </a:bodyPr>
          <a:lstStyle/>
          <a:p>
            <a:r>
              <a:rPr lang="en-US"/>
              <a:t>Thermal radiation lies in the wavelength region from about 0.1 to 100micrometers</a:t>
            </a:r>
          </a:p>
        </p:txBody>
      </p:sp>
    </p:spTree>
    <p:extLst>
      <p:ext uri="{BB962C8B-B14F-4D97-AF65-F5344CB8AC3E}">
        <p14:creationId xmlns:p14="http://schemas.microsoft.com/office/powerpoint/2010/main" val="1029843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100030" y="1622522"/>
            <a:ext cx="7888908" cy="2969009"/>
          </a:xfrm>
          <a:prstGeom prst="rect">
            <a:avLst/>
          </a:prstGeom>
        </p:spPr>
      </p:pic>
      <p:sp>
        <p:nvSpPr>
          <p:cNvPr id="4" name="TextBox 3"/>
          <p:cNvSpPr txBox="1"/>
          <p:nvPr/>
        </p:nvSpPr>
        <p:spPr>
          <a:xfrm>
            <a:off x="2150772" y="682580"/>
            <a:ext cx="2253566" cy="369332"/>
          </a:xfrm>
          <a:prstGeom prst="rect">
            <a:avLst/>
          </a:prstGeom>
          <a:noFill/>
        </p:spPr>
        <p:txBody>
          <a:bodyPr wrap="none" rtlCol="0">
            <a:spAutoFit/>
          </a:bodyPr>
          <a:lstStyle/>
          <a:p>
            <a:r>
              <a:rPr lang="en-US" b="1"/>
              <a:t>Radiation pyrometers</a:t>
            </a:r>
          </a:p>
        </p:txBody>
      </p:sp>
    </p:spTree>
    <p:extLst>
      <p:ext uri="{BB962C8B-B14F-4D97-AF65-F5344CB8AC3E}">
        <p14:creationId xmlns:p14="http://schemas.microsoft.com/office/powerpoint/2010/main" val="552721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442433" y="540912"/>
            <a:ext cx="2951064" cy="369332"/>
          </a:xfrm>
          <a:prstGeom prst="rect">
            <a:avLst/>
          </a:prstGeom>
          <a:noFill/>
        </p:spPr>
        <p:txBody>
          <a:bodyPr wrap="none" rtlCol="0">
            <a:spAutoFit/>
          </a:bodyPr>
          <a:lstStyle/>
          <a:p>
            <a:r>
              <a:rPr lang="en-US" b="1"/>
              <a:t>Radiation receiving elements</a:t>
            </a:r>
          </a:p>
        </p:txBody>
      </p:sp>
      <p:pic>
        <p:nvPicPr>
          <p:cNvPr id="8" name="Picture 7"/>
          <p:cNvPicPr>
            <a:picLocks noChangeAspect="1"/>
          </p:cNvPicPr>
          <p:nvPr/>
        </p:nvPicPr>
        <p:blipFill>
          <a:blip r:embed="rId2"/>
          <a:stretch>
            <a:fillRect/>
          </a:stretch>
        </p:blipFill>
        <p:spPr>
          <a:xfrm>
            <a:off x="2888234" y="1573445"/>
            <a:ext cx="6492803" cy="4200508"/>
          </a:xfrm>
          <a:prstGeom prst="rect">
            <a:avLst/>
          </a:prstGeom>
        </p:spPr>
      </p:pic>
    </p:spTree>
    <p:extLst>
      <p:ext uri="{BB962C8B-B14F-4D97-AF65-F5344CB8AC3E}">
        <p14:creationId xmlns:p14="http://schemas.microsoft.com/office/powerpoint/2010/main" val="84537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Industrial Instrumentation</a:t>
            </a:r>
          </a:p>
        </p:txBody>
      </p:sp>
      <p:pic>
        <p:nvPicPr>
          <p:cNvPr id="5" name="Picture 4"/>
          <p:cNvPicPr>
            <a:picLocks noChangeAspect="1"/>
          </p:cNvPicPr>
          <p:nvPr/>
        </p:nvPicPr>
        <p:blipFill>
          <a:blip r:embed="rId2"/>
          <a:stretch>
            <a:fillRect/>
          </a:stretch>
        </p:blipFill>
        <p:spPr>
          <a:xfrm>
            <a:off x="1610217" y="708338"/>
            <a:ext cx="3734514" cy="2395113"/>
          </a:xfrm>
          <a:prstGeom prst="rect">
            <a:avLst/>
          </a:prstGeom>
        </p:spPr>
      </p:pic>
      <p:pic>
        <p:nvPicPr>
          <p:cNvPr id="6" name="Picture 5"/>
          <p:cNvPicPr>
            <a:picLocks noChangeAspect="1"/>
          </p:cNvPicPr>
          <p:nvPr/>
        </p:nvPicPr>
        <p:blipFill>
          <a:blip r:embed="rId3"/>
          <a:stretch>
            <a:fillRect/>
          </a:stretch>
        </p:blipFill>
        <p:spPr>
          <a:xfrm>
            <a:off x="655883" y="3551618"/>
            <a:ext cx="3722934" cy="2828275"/>
          </a:xfrm>
          <a:prstGeom prst="rect">
            <a:avLst/>
          </a:prstGeom>
        </p:spPr>
      </p:pic>
      <p:pic>
        <p:nvPicPr>
          <p:cNvPr id="7" name="Picture 6"/>
          <p:cNvPicPr>
            <a:picLocks noChangeAspect="1"/>
          </p:cNvPicPr>
          <p:nvPr/>
        </p:nvPicPr>
        <p:blipFill>
          <a:blip r:embed="rId4"/>
          <a:stretch>
            <a:fillRect/>
          </a:stretch>
        </p:blipFill>
        <p:spPr>
          <a:xfrm>
            <a:off x="7571274" y="579947"/>
            <a:ext cx="2999492" cy="1132943"/>
          </a:xfrm>
          <a:prstGeom prst="rect">
            <a:avLst/>
          </a:prstGeom>
        </p:spPr>
      </p:pic>
      <p:pic>
        <p:nvPicPr>
          <p:cNvPr id="8" name="Picture 7"/>
          <p:cNvPicPr>
            <a:picLocks noChangeAspect="1"/>
          </p:cNvPicPr>
          <p:nvPr/>
        </p:nvPicPr>
        <p:blipFill>
          <a:blip r:embed="rId5"/>
          <a:stretch>
            <a:fillRect/>
          </a:stretch>
        </p:blipFill>
        <p:spPr>
          <a:xfrm>
            <a:off x="7598536" y="2202288"/>
            <a:ext cx="3030756" cy="1468192"/>
          </a:xfrm>
          <a:prstGeom prst="rect">
            <a:avLst/>
          </a:prstGeom>
        </p:spPr>
      </p:pic>
      <p:pic>
        <p:nvPicPr>
          <p:cNvPr id="9" name="Picture 8"/>
          <p:cNvPicPr>
            <a:picLocks noChangeAspect="1"/>
          </p:cNvPicPr>
          <p:nvPr/>
        </p:nvPicPr>
        <p:blipFill>
          <a:blip r:embed="rId6"/>
          <a:stretch>
            <a:fillRect/>
          </a:stretch>
        </p:blipFill>
        <p:spPr>
          <a:xfrm>
            <a:off x="7843233" y="4124269"/>
            <a:ext cx="2897748" cy="1616379"/>
          </a:xfrm>
          <a:prstGeom prst="rect">
            <a:avLst/>
          </a:prstGeom>
        </p:spPr>
      </p:pic>
      <p:sp>
        <p:nvSpPr>
          <p:cNvPr id="12" name="Down Arrow 11"/>
          <p:cNvSpPr/>
          <p:nvPr/>
        </p:nvSpPr>
        <p:spPr>
          <a:xfrm>
            <a:off x="9105363" y="1661375"/>
            <a:ext cx="193183" cy="6181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9156879" y="3580327"/>
            <a:ext cx="206062" cy="721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86400" y="1056068"/>
            <a:ext cx="1828799" cy="646331"/>
          </a:xfrm>
          <a:prstGeom prst="rect">
            <a:avLst/>
          </a:prstGeom>
          <a:noFill/>
        </p:spPr>
        <p:txBody>
          <a:bodyPr wrap="square" rtlCol="0">
            <a:spAutoFit/>
          </a:bodyPr>
          <a:lstStyle/>
          <a:p>
            <a:r>
              <a:rPr lang="en-US"/>
              <a:t>Molecules in cold state</a:t>
            </a:r>
          </a:p>
        </p:txBody>
      </p:sp>
      <p:sp>
        <p:nvSpPr>
          <p:cNvPr id="15" name="TextBox 14"/>
          <p:cNvSpPr txBox="1"/>
          <p:nvPr/>
        </p:nvSpPr>
        <p:spPr>
          <a:xfrm>
            <a:off x="5625921" y="2586508"/>
            <a:ext cx="1828799" cy="646331"/>
          </a:xfrm>
          <a:prstGeom prst="rect">
            <a:avLst/>
          </a:prstGeom>
          <a:noFill/>
        </p:spPr>
        <p:txBody>
          <a:bodyPr wrap="square" rtlCol="0">
            <a:spAutoFit/>
          </a:bodyPr>
          <a:lstStyle/>
          <a:p>
            <a:r>
              <a:rPr lang="en-US"/>
              <a:t>Molecules in warm state</a:t>
            </a:r>
          </a:p>
        </p:txBody>
      </p:sp>
      <p:sp>
        <p:nvSpPr>
          <p:cNvPr id="16" name="TextBox 15"/>
          <p:cNvSpPr txBox="1"/>
          <p:nvPr/>
        </p:nvSpPr>
        <p:spPr>
          <a:xfrm>
            <a:off x="5703194" y="4531218"/>
            <a:ext cx="1828799" cy="646331"/>
          </a:xfrm>
          <a:prstGeom prst="rect">
            <a:avLst/>
          </a:prstGeom>
          <a:noFill/>
        </p:spPr>
        <p:txBody>
          <a:bodyPr wrap="square" rtlCol="0">
            <a:spAutoFit/>
          </a:bodyPr>
          <a:lstStyle/>
          <a:p>
            <a:r>
              <a:rPr lang="en-US"/>
              <a:t>Molecules in hot state</a:t>
            </a:r>
          </a:p>
        </p:txBody>
      </p:sp>
      <p:sp>
        <p:nvSpPr>
          <p:cNvPr id="17" name="TextBox 16"/>
          <p:cNvSpPr txBox="1"/>
          <p:nvPr/>
        </p:nvSpPr>
        <p:spPr>
          <a:xfrm>
            <a:off x="9453093" y="1815921"/>
            <a:ext cx="2107885" cy="369332"/>
          </a:xfrm>
          <a:prstGeom prst="rect">
            <a:avLst/>
          </a:prstGeom>
          <a:noFill/>
        </p:spPr>
        <p:txBody>
          <a:bodyPr wrap="none" rtlCol="0">
            <a:spAutoFit/>
          </a:bodyPr>
          <a:lstStyle/>
          <a:p>
            <a:r>
              <a:rPr lang="en-US"/>
              <a:t> add external energy</a:t>
            </a:r>
          </a:p>
        </p:txBody>
      </p:sp>
      <p:sp>
        <p:nvSpPr>
          <p:cNvPr id="19" name="TextBox 18"/>
          <p:cNvSpPr txBox="1"/>
          <p:nvPr/>
        </p:nvSpPr>
        <p:spPr>
          <a:xfrm>
            <a:off x="425003" y="1146220"/>
            <a:ext cx="1666097" cy="646331"/>
          </a:xfrm>
          <a:prstGeom prst="rect">
            <a:avLst/>
          </a:prstGeom>
          <a:noFill/>
        </p:spPr>
        <p:txBody>
          <a:bodyPr wrap="none" rtlCol="0">
            <a:spAutoFit/>
          </a:bodyPr>
          <a:lstStyle/>
          <a:p>
            <a:r>
              <a:rPr lang="en-US"/>
              <a:t>Heat is form of</a:t>
            </a:r>
          </a:p>
          <a:p>
            <a:r>
              <a:rPr lang="en-US"/>
              <a:t> energy transfer</a:t>
            </a:r>
          </a:p>
        </p:txBody>
      </p:sp>
      <p:sp>
        <p:nvSpPr>
          <p:cNvPr id="20" name="Down Arrow 19"/>
          <p:cNvSpPr/>
          <p:nvPr/>
        </p:nvSpPr>
        <p:spPr>
          <a:xfrm>
            <a:off x="9272789" y="5473521"/>
            <a:ext cx="154547" cy="721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8873544" y="360608"/>
            <a:ext cx="25664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1436439" y="347730"/>
            <a:ext cx="12879" cy="5769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427336" y="6117465"/>
            <a:ext cx="2009104"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950817" y="399245"/>
            <a:ext cx="0" cy="206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72034" y="5795493"/>
            <a:ext cx="1692258" cy="369332"/>
          </a:xfrm>
          <a:prstGeom prst="rect">
            <a:avLst/>
          </a:prstGeom>
          <a:noFill/>
        </p:spPr>
        <p:txBody>
          <a:bodyPr wrap="none" rtlCol="0">
            <a:spAutoFit/>
          </a:bodyPr>
          <a:lstStyle/>
          <a:p>
            <a:r>
              <a:rPr lang="en-US"/>
              <a:t>Remove energy </a:t>
            </a:r>
          </a:p>
        </p:txBody>
      </p:sp>
      <p:sp>
        <p:nvSpPr>
          <p:cNvPr id="36" name="TextBox 35"/>
          <p:cNvSpPr txBox="1"/>
          <p:nvPr/>
        </p:nvSpPr>
        <p:spPr>
          <a:xfrm>
            <a:off x="9335036" y="3629696"/>
            <a:ext cx="2107885" cy="369332"/>
          </a:xfrm>
          <a:prstGeom prst="rect">
            <a:avLst/>
          </a:prstGeom>
          <a:noFill/>
        </p:spPr>
        <p:txBody>
          <a:bodyPr wrap="none" rtlCol="0">
            <a:spAutoFit/>
          </a:bodyPr>
          <a:lstStyle/>
          <a:p>
            <a:r>
              <a:rPr lang="en-US"/>
              <a:t> add external energy</a:t>
            </a:r>
          </a:p>
        </p:txBody>
      </p:sp>
    </p:spTree>
    <p:extLst>
      <p:ext uri="{BB962C8B-B14F-4D97-AF65-F5344CB8AC3E}">
        <p14:creationId xmlns:p14="http://schemas.microsoft.com/office/powerpoint/2010/main" val="2817002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146220" y="746975"/>
            <a:ext cx="2951064" cy="369332"/>
          </a:xfrm>
          <a:prstGeom prst="rect">
            <a:avLst/>
          </a:prstGeom>
          <a:noFill/>
        </p:spPr>
        <p:txBody>
          <a:bodyPr wrap="none" rtlCol="0">
            <a:spAutoFit/>
          </a:bodyPr>
          <a:lstStyle/>
          <a:p>
            <a:r>
              <a:rPr lang="en-US" b="1"/>
              <a:t>Radiation receiving elements</a:t>
            </a:r>
          </a:p>
        </p:txBody>
      </p:sp>
      <p:pic>
        <p:nvPicPr>
          <p:cNvPr id="4" name="Picture 3"/>
          <p:cNvPicPr>
            <a:picLocks noChangeAspect="1"/>
          </p:cNvPicPr>
          <p:nvPr/>
        </p:nvPicPr>
        <p:blipFill>
          <a:blip r:embed="rId2"/>
          <a:stretch>
            <a:fillRect/>
          </a:stretch>
        </p:blipFill>
        <p:spPr>
          <a:xfrm>
            <a:off x="725443" y="2181025"/>
            <a:ext cx="4593532" cy="2777342"/>
          </a:xfrm>
          <a:prstGeom prst="rect">
            <a:avLst/>
          </a:prstGeom>
        </p:spPr>
      </p:pic>
      <p:sp>
        <p:nvSpPr>
          <p:cNvPr id="5" name="TextBox 4"/>
          <p:cNvSpPr txBox="1"/>
          <p:nvPr/>
        </p:nvSpPr>
        <p:spPr>
          <a:xfrm>
            <a:off x="1596980" y="4932608"/>
            <a:ext cx="1224502" cy="369332"/>
          </a:xfrm>
          <a:prstGeom prst="rect">
            <a:avLst/>
          </a:prstGeom>
          <a:noFill/>
        </p:spPr>
        <p:txBody>
          <a:bodyPr wrap="none" rtlCol="0">
            <a:spAutoFit/>
          </a:bodyPr>
          <a:lstStyle/>
          <a:p>
            <a:r>
              <a:rPr lang="en-US"/>
              <a:t>Bolometer </a:t>
            </a:r>
          </a:p>
        </p:txBody>
      </p:sp>
      <p:sp>
        <p:nvSpPr>
          <p:cNvPr id="6" name="Rectangle 5"/>
          <p:cNvSpPr/>
          <p:nvPr/>
        </p:nvSpPr>
        <p:spPr>
          <a:xfrm>
            <a:off x="5610896" y="1395907"/>
            <a:ext cx="6096000" cy="2031325"/>
          </a:xfrm>
          <a:prstGeom prst="rect">
            <a:avLst/>
          </a:prstGeom>
        </p:spPr>
        <p:txBody>
          <a:bodyPr>
            <a:spAutoFit/>
          </a:bodyPr>
          <a:lstStyle/>
          <a:p>
            <a:pPr marL="285750" indent="-285750">
              <a:buFont typeface="Arial" panose="020B0604020202020204" pitchFamily="34" charset="0"/>
              <a:buChar char="•"/>
            </a:pPr>
            <a:r>
              <a:rPr lang="en-US"/>
              <a:t>Bolometers give an electric signal as a result of the variation in resistance of a conductor with temperature.</a:t>
            </a:r>
          </a:p>
          <a:p>
            <a:pPr marL="285750" indent="-285750">
              <a:buFont typeface="Arial" panose="020B0604020202020204" pitchFamily="34" charset="0"/>
              <a:buChar char="•"/>
            </a:pPr>
            <a:r>
              <a:rPr lang="en-US"/>
              <a:t>It consist of a thin platinum strip in an evacuated glass vessel, with a transparent window in the infrared range.</a:t>
            </a:r>
          </a:p>
          <a:p>
            <a:pPr marL="285750" indent="-285750">
              <a:buFont typeface="Arial" panose="020B0604020202020204" pitchFamily="34" charset="0"/>
              <a:buChar char="•"/>
            </a:pPr>
            <a:r>
              <a:rPr lang="en-US"/>
              <a:t>Irradiation by the infrared beam produces an increase in resistance of the metal strip, which is measured with a Wheatstone bridge.</a:t>
            </a:r>
          </a:p>
        </p:txBody>
      </p:sp>
    </p:spTree>
    <p:extLst>
      <p:ext uri="{BB962C8B-B14F-4D97-AF65-F5344CB8AC3E}">
        <p14:creationId xmlns:p14="http://schemas.microsoft.com/office/powerpoint/2010/main" val="100667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3442" y="287338"/>
            <a:ext cx="10058400" cy="968375"/>
          </a:xfrm>
        </p:spPr>
        <p:txBody>
          <a:bodyPr>
            <a:normAutofit/>
          </a:bodyPr>
          <a:lstStyle/>
          <a:p>
            <a:r>
              <a:rPr lang="en-US"/>
              <a:t>Disappearing Filament Optical Pyrometer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073" y="1253630"/>
            <a:ext cx="7086600" cy="485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t>Industrial Instrumentation by V.Sravani</a:t>
            </a:r>
          </a:p>
        </p:txBody>
      </p:sp>
    </p:spTree>
    <p:extLst>
      <p:ext uri="{BB962C8B-B14F-4D97-AF65-F5344CB8AC3E}">
        <p14:creationId xmlns:p14="http://schemas.microsoft.com/office/powerpoint/2010/main" val="1267574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Industrial Instrumentation by V.Sravani</a:t>
            </a:r>
          </a:p>
        </p:txBody>
      </p:sp>
      <p:pic>
        <p:nvPicPr>
          <p:cNvPr id="5" name="Picture 4"/>
          <p:cNvPicPr>
            <a:picLocks noChangeAspect="1"/>
          </p:cNvPicPr>
          <p:nvPr/>
        </p:nvPicPr>
        <p:blipFill>
          <a:blip r:embed="rId2"/>
          <a:stretch>
            <a:fillRect/>
          </a:stretch>
        </p:blipFill>
        <p:spPr>
          <a:xfrm>
            <a:off x="1694306" y="1017823"/>
            <a:ext cx="8803387" cy="4822354"/>
          </a:xfrm>
          <a:prstGeom prst="rect">
            <a:avLst/>
          </a:prstGeom>
        </p:spPr>
      </p:pic>
    </p:spTree>
    <p:extLst>
      <p:ext uri="{BB962C8B-B14F-4D97-AF65-F5344CB8AC3E}">
        <p14:creationId xmlns:p14="http://schemas.microsoft.com/office/powerpoint/2010/main" val="334226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021080" y="502920"/>
            <a:ext cx="9860280" cy="1200329"/>
          </a:xfrm>
          <a:prstGeom prst="rect">
            <a:avLst/>
          </a:prstGeom>
        </p:spPr>
        <p:txBody>
          <a:bodyPr wrap="square">
            <a:spAutoFit/>
          </a:bodyPr>
          <a:lstStyle/>
          <a:p>
            <a:r>
              <a:rPr lang="en-US" sz="2400"/>
              <a:t>The shape of the pyrometer is cylindrical and inside parts of the </a:t>
            </a:r>
            <a:r>
              <a:rPr lang="en-US" sz="2400">
                <a:hlinkClick r:id="rId2"/>
              </a:rPr>
              <a:t>optical</a:t>
            </a:r>
            <a:r>
              <a:rPr lang="en-US" sz="2400"/>
              <a:t> pyrometer mainly include eyepiece, power source, absorption screen, and red filter.</a:t>
            </a:r>
          </a:p>
        </p:txBody>
      </p:sp>
      <p:sp>
        <p:nvSpPr>
          <p:cNvPr id="4" name="Rectangle 3"/>
          <p:cNvSpPr/>
          <p:nvPr/>
        </p:nvSpPr>
        <p:spPr>
          <a:xfrm>
            <a:off x="1097280" y="1859340"/>
            <a:ext cx="9966960" cy="2677656"/>
          </a:xfrm>
          <a:prstGeom prst="rect">
            <a:avLst/>
          </a:prstGeom>
        </p:spPr>
        <p:txBody>
          <a:bodyPr wrap="square">
            <a:spAutoFit/>
          </a:bodyPr>
          <a:lstStyle/>
          <a:p>
            <a:pPr fontAlgn="base"/>
            <a:r>
              <a:rPr lang="en-US" sz="2400"/>
              <a:t>An eyepiece and the lens of an object are arranged at both sides of the device.</a:t>
            </a:r>
          </a:p>
          <a:p>
            <a:pPr fontAlgn="base"/>
            <a:r>
              <a:rPr lang="en-US" sz="2400"/>
              <a:t>A </a:t>
            </a:r>
            <a:r>
              <a:rPr lang="en-US" sz="2400">
                <a:hlinkClick r:id="rId3"/>
              </a:rPr>
              <a:t>battery</a:t>
            </a:r>
            <a:r>
              <a:rPr lang="en-US" sz="2400"/>
              <a:t>, </a:t>
            </a:r>
            <a:r>
              <a:rPr lang="en-US" sz="2400" err="1"/>
              <a:t>millivoltmeter</a:t>
            </a:r>
            <a:r>
              <a:rPr lang="en-US" sz="2400"/>
              <a:t> &amp; </a:t>
            </a:r>
            <a:r>
              <a:rPr lang="en-US" sz="2400">
                <a:hlinkClick r:id="rId4"/>
              </a:rPr>
              <a:t>rheostat</a:t>
            </a:r>
            <a:r>
              <a:rPr lang="en-US" sz="2400"/>
              <a:t> are connected to a temperature bulb.</a:t>
            </a:r>
          </a:p>
          <a:p>
            <a:pPr fontAlgn="base"/>
            <a:r>
              <a:rPr lang="en-US" sz="2400"/>
              <a:t>An absorption screen is arranged in the middle of the reference temperature lamp and the objective lens to increase the temperature range and his range can be measured with the help of the device.</a:t>
            </a:r>
          </a:p>
          <a:p>
            <a:pPr fontAlgn="base"/>
            <a:r>
              <a:rPr lang="en-US" sz="2400"/>
              <a:t>The red filter is placed in between the lamp and eyepiece so that the lamp allows simply a narrow band with 0.65mui wavelength.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975360" y="274321"/>
            <a:ext cx="10104120" cy="2862322"/>
          </a:xfrm>
          <a:prstGeom prst="rect">
            <a:avLst/>
          </a:prstGeom>
        </p:spPr>
        <p:txBody>
          <a:bodyPr wrap="square">
            <a:spAutoFit/>
          </a:bodyPr>
          <a:lstStyle/>
          <a:p>
            <a:pPr algn="just" fontAlgn="base"/>
            <a:r>
              <a:rPr lang="en-US" sz="2400" b="1"/>
              <a:t>Operating Principle</a:t>
            </a:r>
          </a:p>
          <a:p>
            <a:pPr algn="just" fontAlgn="base"/>
            <a:r>
              <a:rPr lang="en-US" sz="2400"/>
              <a:t>In an optical pyrometer, the temperature measurement principle is used by comparing the brightness. A color disparity with the increase in temperature can be taken as an index of the temperature. This type of pyrometer contrasts the intensity of the generated image through a source of the temperature of the lamp.</a:t>
            </a:r>
          </a:p>
          <a:p>
            <a:br>
              <a:rPr lang="en-US"/>
            </a:br>
            <a:endParaRPr lang="en-US"/>
          </a:p>
        </p:txBody>
      </p:sp>
      <p:sp>
        <p:nvSpPr>
          <p:cNvPr id="4" name="Rectangle 3"/>
          <p:cNvSpPr/>
          <p:nvPr/>
        </p:nvSpPr>
        <p:spPr>
          <a:xfrm>
            <a:off x="914400" y="2551837"/>
            <a:ext cx="11033760" cy="1938992"/>
          </a:xfrm>
          <a:prstGeom prst="rect">
            <a:avLst/>
          </a:prstGeom>
        </p:spPr>
        <p:txBody>
          <a:bodyPr wrap="square">
            <a:spAutoFit/>
          </a:bodyPr>
          <a:lstStyle/>
          <a:p>
            <a:pPr algn="just"/>
            <a:r>
              <a:rPr lang="en-US" sz="2400"/>
              <a:t>The current within the lamp is regulated until the lamp’s brightness is equivalent to the image brightness generated through the source of temperature. When the light intensity of any </a:t>
            </a:r>
            <a:r>
              <a:rPr lang="en-US" sz="2400">
                <a:hlinkClick r:id="rId2"/>
              </a:rPr>
              <a:t>wavelength</a:t>
            </a:r>
            <a:r>
              <a:rPr lang="en-US" sz="2400"/>
              <a:t> depends on the temperature of the radiating object, then the flow of current through the lamp becomes a measure of the temperature source when adjusted.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487680" y="457200"/>
            <a:ext cx="11369040" cy="5078313"/>
          </a:xfrm>
          <a:prstGeom prst="rect">
            <a:avLst/>
          </a:prstGeom>
        </p:spPr>
        <p:txBody>
          <a:bodyPr wrap="square">
            <a:spAutoFit/>
          </a:bodyPr>
          <a:lstStyle/>
          <a:p>
            <a:pPr fontAlgn="base"/>
            <a:r>
              <a:rPr lang="en-US" sz="3600" b="1"/>
              <a:t>Applications</a:t>
            </a:r>
          </a:p>
          <a:p>
            <a:pPr fontAlgn="base"/>
            <a:r>
              <a:rPr lang="en-US" sz="3600"/>
              <a:t>The </a:t>
            </a:r>
            <a:r>
              <a:rPr lang="en-US" sz="3600" b="1"/>
              <a:t>applications of optical pyrometer</a:t>
            </a:r>
            <a:r>
              <a:rPr lang="en-US" sz="3600"/>
              <a:t> include the following.</a:t>
            </a:r>
          </a:p>
          <a:p>
            <a:pPr fontAlgn="base"/>
            <a:r>
              <a:rPr lang="en-US" sz="3600"/>
              <a:t>It is used to measure the temperature of highly heated materials</a:t>
            </a:r>
          </a:p>
          <a:p>
            <a:pPr fontAlgn="base"/>
            <a:r>
              <a:rPr lang="en-US" sz="3600"/>
              <a:t>It is useful to measure furnace temperatures.</a:t>
            </a:r>
          </a:p>
          <a:p>
            <a:pPr fontAlgn="base"/>
            <a:r>
              <a:rPr lang="en-US" sz="3600"/>
              <a:t>It is used in critical process measurements of semiconductor, medical, induction heat treating, crystal growth, furnace control, glass manufacture, medical, etc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563880" y="411481"/>
            <a:ext cx="11049000" cy="2554545"/>
          </a:xfrm>
          <a:prstGeom prst="rect">
            <a:avLst/>
          </a:prstGeom>
        </p:spPr>
        <p:txBody>
          <a:bodyPr wrap="square">
            <a:spAutoFit/>
          </a:bodyPr>
          <a:lstStyle/>
          <a:p>
            <a:pPr fontAlgn="base"/>
            <a:r>
              <a:rPr lang="en-US" sz="2000" b="1"/>
              <a:t>Optical Pyrometer Advantages</a:t>
            </a:r>
          </a:p>
          <a:p>
            <a:pPr fontAlgn="base"/>
            <a:r>
              <a:rPr lang="en-US" sz="2000"/>
              <a:t>The advantages of this pyrometer include the following.</a:t>
            </a:r>
          </a:p>
          <a:p>
            <a:pPr fontAlgn="base"/>
            <a:r>
              <a:rPr lang="en-US" sz="2000"/>
              <a:t>It is used for high temperatures.</a:t>
            </a:r>
          </a:p>
          <a:p>
            <a:pPr fontAlgn="base"/>
            <a:r>
              <a:rPr lang="en-US" sz="2000"/>
              <a:t>It is used to check the distant objects as well as moving the object’s temperature.</a:t>
            </a:r>
          </a:p>
          <a:p>
            <a:pPr fontAlgn="base"/>
            <a:r>
              <a:rPr lang="en-US" sz="2000"/>
              <a:t>Accuracy</a:t>
            </a:r>
          </a:p>
          <a:p>
            <a:pPr fontAlgn="base"/>
            <a:r>
              <a:rPr lang="en-US" sz="2000"/>
              <a:t>It can be measured without connecting with the target.</a:t>
            </a:r>
          </a:p>
          <a:p>
            <a:pPr fontAlgn="base"/>
            <a:r>
              <a:rPr lang="en-US" sz="2000"/>
              <a:t>Less weight</a:t>
            </a:r>
          </a:p>
          <a:p>
            <a:pPr fontAlgn="base"/>
            <a:r>
              <a:rPr lang="en-US" sz="2000"/>
              <a:t>It is flexible and portable</a:t>
            </a:r>
            <a:r>
              <a:rPr lang="en-US"/>
              <a:t>.</a:t>
            </a:r>
          </a:p>
        </p:txBody>
      </p:sp>
      <p:sp>
        <p:nvSpPr>
          <p:cNvPr id="4" name="Rectangle 3"/>
          <p:cNvSpPr/>
          <p:nvPr/>
        </p:nvSpPr>
        <p:spPr>
          <a:xfrm>
            <a:off x="622158" y="3000494"/>
            <a:ext cx="3358163" cy="369332"/>
          </a:xfrm>
          <a:prstGeom prst="rect">
            <a:avLst/>
          </a:prstGeom>
        </p:spPr>
        <p:txBody>
          <a:bodyPr wrap="none">
            <a:spAutoFit/>
          </a:bodyPr>
          <a:lstStyle/>
          <a:p>
            <a:pPr fontAlgn="base"/>
            <a:r>
              <a:rPr lang="en-US" b="1"/>
              <a:t>Optical Pyrometer Disadvantages</a:t>
            </a:r>
          </a:p>
        </p:txBody>
      </p:sp>
      <p:sp>
        <p:nvSpPr>
          <p:cNvPr id="5" name="Rectangle 4"/>
          <p:cNvSpPr/>
          <p:nvPr/>
        </p:nvSpPr>
        <p:spPr>
          <a:xfrm>
            <a:off x="762000" y="3322320"/>
            <a:ext cx="9403080" cy="3046988"/>
          </a:xfrm>
          <a:prstGeom prst="rect">
            <a:avLst/>
          </a:prstGeom>
        </p:spPr>
        <p:txBody>
          <a:bodyPr wrap="square">
            <a:spAutoFit/>
          </a:bodyPr>
          <a:lstStyle/>
          <a:p>
            <a:pPr algn="just" fontAlgn="base"/>
            <a:r>
              <a:rPr lang="en-US" sz="2400"/>
              <a:t>Due to the radiation of thermal background, dust, and</a:t>
            </a:r>
            <a:r>
              <a:rPr lang="en-US" sz="2400">
                <a:hlinkClick r:id="rId2"/>
              </a:rPr>
              <a:t> smoke</a:t>
            </a:r>
            <a:r>
              <a:rPr lang="en-US" sz="2400"/>
              <a:t>, the accuracy of this device can be affected.</a:t>
            </a:r>
          </a:p>
          <a:p>
            <a:pPr algn="just" fontAlgn="base"/>
            <a:r>
              <a:rPr lang="en-US" sz="2400"/>
              <a:t>These do not apply to the temperature measuring of burning gases because they do not emit visible energy.</a:t>
            </a:r>
          </a:p>
          <a:p>
            <a:pPr algn="just" fontAlgn="base"/>
            <a:r>
              <a:rPr lang="en-US" sz="2400"/>
              <a:t>It is expensive.</a:t>
            </a:r>
          </a:p>
          <a:p>
            <a:pPr algn="just" fontAlgn="base"/>
            <a:r>
              <a:rPr lang="en-US" sz="2400"/>
              <a:t>Manual type pyrometers are not suitable for evaluating the object’s temperature under 8000C because, at less temperature, the generated energy will be too low.</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579120" y="472440"/>
            <a:ext cx="9753600" cy="1569660"/>
          </a:xfrm>
          <a:prstGeom prst="rect">
            <a:avLst/>
          </a:prstGeom>
        </p:spPr>
        <p:txBody>
          <a:bodyPr wrap="square">
            <a:spAutoFit/>
          </a:bodyPr>
          <a:lstStyle/>
          <a:p>
            <a:pPr lvl="0"/>
            <a:r>
              <a:rPr lang="en-US" sz="2400"/>
              <a:t>An Iron-Constantan thermocouple (</a:t>
            </a:r>
            <a:r>
              <a:rPr lang="en-US" sz="2400" i="1"/>
              <a:t>TC</a:t>
            </a:r>
            <a:r>
              <a:rPr lang="en-US" sz="2400"/>
              <a:t>) is used to measure temperature between 0 </a:t>
            </a:r>
            <a:r>
              <a:rPr lang="en-US" sz="2400" baseline="30000"/>
              <a:t>o </a:t>
            </a:r>
            <a:r>
              <a:rPr lang="en-US" sz="2400"/>
              <a:t>C and 300 </a:t>
            </a:r>
            <a:r>
              <a:rPr lang="en-US" sz="2400" baseline="30000" err="1"/>
              <a:t>o</a:t>
            </a:r>
            <a:r>
              <a:rPr lang="en-US" sz="2400" err="1"/>
              <a:t>C</a:t>
            </a:r>
            <a:r>
              <a:rPr lang="en-US" sz="2400"/>
              <a:t> at which it generates 5268 </a:t>
            </a:r>
            <a:r>
              <a:rPr lang="el-GR" sz="2400" i="1"/>
              <a:t>μ</a:t>
            </a:r>
            <a:r>
              <a:rPr lang="en-US" sz="2400" i="1"/>
              <a:t>V</a:t>
            </a:r>
            <a:r>
              <a:rPr lang="en-US" sz="2400"/>
              <a:t>. If the thermal </a:t>
            </a:r>
            <a:r>
              <a:rPr lang="en-US" sz="2400" i="1" err="1"/>
              <a:t>emf</a:t>
            </a:r>
            <a:r>
              <a:rPr lang="en-US" sz="2400" i="1"/>
              <a:t>  </a:t>
            </a:r>
            <a:r>
              <a:rPr lang="en-US" sz="2400"/>
              <a:t>is        12500 </a:t>
            </a:r>
            <a:r>
              <a:rPr lang="el-GR" sz="2400" i="1"/>
              <a:t>μ</a:t>
            </a:r>
            <a:r>
              <a:rPr lang="en-US" sz="2400" i="1"/>
              <a:t>V </a:t>
            </a:r>
            <a:r>
              <a:rPr lang="en-US" sz="2400"/>
              <a:t>relative to the reference junction at 20 </a:t>
            </a:r>
            <a:r>
              <a:rPr lang="en-US" sz="2400" baseline="30000"/>
              <a:t>o </a:t>
            </a:r>
            <a:r>
              <a:rPr lang="en-US" sz="2400"/>
              <a:t>C. Estimate the measured junction temperature</a:t>
            </a:r>
            <a:r>
              <a:rPr lang="en-US"/>
              <a:t>.</a:t>
            </a:r>
          </a:p>
        </p:txBody>
      </p:sp>
      <p:sp>
        <p:nvSpPr>
          <p:cNvPr id="67586" name="Rectangle 2"/>
          <p:cNvSpPr>
            <a:spLocks noChangeArrowheads="1"/>
          </p:cNvSpPr>
          <p:nvPr/>
        </p:nvSpPr>
        <p:spPr bwMode="auto">
          <a:xfrm>
            <a:off x="716280" y="2087880"/>
            <a:ext cx="96012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Thermocouple:           </a:t>
            </a:r>
            <a:endParaRPr kumimoji="0" lang="en-US" sz="20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0 </a:t>
            </a:r>
            <a:r>
              <a:rPr kumimoji="0" lang="en-US" sz="2000" b="0" i="0" u="none" strike="noStrike" cap="none" normalizeH="0" baseline="30000">
                <a:ln>
                  <a:noFill/>
                </a:ln>
                <a:solidFill>
                  <a:schemeClr val="tx1"/>
                </a:solidFill>
                <a:effectLst/>
                <a:latin typeface="Arial" pitchFamily="34" charset="0"/>
                <a:ea typeface="Times New Roman" pitchFamily="18" charset="0"/>
                <a:cs typeface="Arial" pitchFamily="34" charset="0"/>
              </a:rPr>
              <a:t>o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C to 300 </a:t>
            </a:r>
            <a:r>
              <a:rPr kumimoji="0" lang="en-US" sz="2000" b="0" i="0" u="none" strike="noStrike" cap="none" normalizeH="0" baseline="30000">
                <a:ln>
                  <a:noFill/>
                </a:ln>
                <a:solidFill>
                  <a:schemeClr val="tx1"/>
                </a:solidFill>
                <a:effectLst/>
                <a:latin typeface="Arial" pitchFamily="34" charset="0"/>
                <a:ea typeface="Times New Roman" pitchFamily="18" charset="0"/>
                <a:cs typeface="Arial" pitchFamily="34" charset="0"/>
              </a:rPr>
              <a:t>o</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C            5268 </a:t>
            </a:r>
            <a:r>
              <a:rPr kumimoji="0" lang="el-GR" sz="2000" b="0" i="1" u="none" strike="noStrike" cap="none" normalizeH="0" baseline="0">
                <a:ln>
                  <a:noFill/>
                </a:ln>
                <a:solidFill>
                  <a:schemeClr val="tx1"/>
                </a:solidFill>
                <a:effectLst/>
                <a:latin typeface="Arial" pitchFamily="34" charset="0"/>
                <a:ea typeface="Times New Roman" pitchFamily="18" charset="0"/>
                <a:cs typeface="Arial" pitchFamily="34" charset="0"/>
              </a:rPr>
              <a:t>μ</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V   </a:t>
            </a:r>
            <a:endParaRPr kumimoji="0" lang="en-US" sz="2000" b="0" i="0" u="none" strike="noStrike" cap="none" normalizeH="0" baseline="0">
              <a:ln>
                <a:noFill/>
              </a:ln>
              <a:solidFill>
                <a:schemeClr val="tx1"/>
              </a:solidFill>
              <a:effectLst/>
              <a:latin typeface="Arial" pitchFamily="34" charset="0"/>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2 0 </a:t>
            </a:r>
            <a:r>
              <a:rPr kumimoji="0" lang="en-US" sz="2000" b="0" i="0" u="none" strike="noStrike" cap="none" normalizeH="0" baseline="30000">
                <a:ln>
                  <a:noFill/>
                </a:ln>
                <a:solidFill>
                  <a:schemeClr val="tx1"/>
                </a:solidFill>
                <a:effectLst/>
                <a:latin typeface="Arial" pitchFamily="34" charset="0"/>
                <a:ea typeface="Times New Roman" pitchFamily="18" charset="0"/>
                <a:cs typeface="Arial" pitchFamily="34" charset="0"/>
              </a:rPr>
              <a:t>o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C to  </a:t>
            </a:r>
            <a:r>
              <a:rPr kumimoji="0" lang="en-US" sz="2000" b="0" i="1" u="none" strike="noStrike" cap="none" normalizeH="0" baseline="0" err="1">
                <a:ln>
                  <a:noFill/>
                </a:ln>
                <a:solidFill>
                  <a:schemeClr val="tx1"/>
                </a:solidFill>
                <a:effectLst/>
                <a:latin typeface="Arial" pitchFamily="34" charset="0"/>
                <a:ea typeface="Times New Roman" pitchFamily="18" charset="0"/>
                <a:cs typeface="Arial" pitchFamily="34" charset="0"/>
              </a:rPr>
              <a:t>T</a:t>
            </a:r>
            <a:r>
              <a:rPr kumimoji="0" lang="en-US" sz="2000" b="0" i="1" u="none" strike="noStrike" cap="none" normalizeH="0" baseline="-30000" err="1">
                <a:ln>
                  <a:noFill/>
                </a:ln>
                <a:solidFill>
                  <a:schemeClr val="tx1"/>
                </a:solidFill>
                <a:effectLst/>
                <a:latin typeface="Arial" pitchFamily="34" charset="0"/>
                <a:ea typeface="Times New Roman" pitchFamily="18" charset="0"/>
                <a:cs typeface="Arial" pitchFamily="34" charset="0"/>
              </a:rPr>
              <a:t>h</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30000">
                <a:ln>
                  <a:noFill/>
                </a:ln>
                <a:solidFill>
                  <a:schemeClr val="tx1"/>
                </a:solidFill>
                <a:effectLst/>
                <a:latin typeface="Arial" pitchFamily="34" charset="0"/>
                <a:ea typeface="Times New Roman" pitchFamily="18" charset="0"/>
                <a:cs typeface="Arial" pitchFamily="34" charset="0"/>
              </a:rPr>
              <a:t>o</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C            12500 </a:t>
            </a:r>
            <a:r>
              <a:rPr kumimoji="0" lang="el-GR" sz="2000" b="0" i="1" u="none" strike="noStrike" cap="none" normalizeH="0" baseline="0">
                <a:ln>
                  <a:noFill/>
                </a:ln>
                <a:solidFill>
                  <a:schemeClr val="tx1"/>
                </a:solidFill>
                <a:effectLst/>
                <a:latin typeface="Arial" pitchFamily="34" charset="0"/>
                <a:ea typeface="Times New Roman" pitchFamily="18" charset="0"/>
                <a:cs typeface="Arial" pitchFamily="34" charset="0"/>
              </a:rPr>
              <a:t>μ</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V  </a:t>
            </a:r>
            <a:endParaRPr kumimoji="0" lang="en-US" sz="2000" b="0" i="0" u="none" strike="noStrike" cap="none" normalizeH="0" baseline="0">
              <a:ln>
                <a:noFill/>
              </a:ln>
              <a:solidFill>
                <a:schemeClr val="tx1"/>
              </a:solidFill>
              <a:effectLst/>
              <a:latin typeface="Arial" pitchFamily="34" charset="0"/>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The electro motive force:  </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      E=K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a:t>
            </a:r>
            <a:r>
              <a:rPr kumimoji="0" lang="en-US" sz="2000" b="0" i="1" u="none" strike="noStrike" cap="none" normalizeH="0" baseline="0" err="1">
                <a:ln>
                  <a:noFill/>
                </a:ln>
                <a:solidFill>
                  <a:schemeClr val="tx1"/>
                </a:solidFill>
                <a:effectLst/>
                <a:latin typeface="Arial" pitchFamily="34" charset="0"/>
                <a:ea typeface="Times New Roman" pitchFamily="18" charset="0"/>
                <a:cs typeface="Arial" pitchFamily="34" charset="0"/>
              </a:rPr>
              <a:t>T</a:t>
            </a:r>
            <a:r>
              <a:rPr kumimoji="0" lang="en-US" sz="2000" b="0" i="1" u="none" strike="noStrike" cap="none" normalizeH="0" baseline="-30000" err="1">
                <a:ln>
                  <a:noFill/>
                </a:ln>
                <a:solidFill>
                  <a:schemeClr val="tx1"/>
                </a:solidFill>
                <a:effectLst/>
                <a:latin typeface="Arial" pitchFamily="34" charset="0"/>
                <a:ea typeface="Times New Roman" pitchFamily="18" charset="0"/>
                <a:cs typeface="Arial" pitchFamily="34" charset="0"/>
              </a:rPr>
              <a:t>h</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 –</a:t>
            </a:r>
            <a:r>
              <a:rPr kumimoji="0" lang="en-US" sz="2000" b="0" i="1" u="none" strike="noStrike" cap="none" normalizeH="0" baseline="0" err="1">
                <a:ln>
                  <a:noFill/>
                </a:ln>
                <a:solidFill>
                  <a:schemeClr val="tx1"/>
                </a:solidFill>
                <a:effectLst/>
                <a:latin typeface="Arial" pitchFamily="34" charset="0"/>
                <a:ea typeface="Times New Roman" pitchFamily="18" charset="0"/>
                <a:cs typeface="Arial" pitchFamily="34" charset="0"/>
              </a:rPr>
              <a:t>T</a:t>
            </a:r>
            <a:r>
              <a:rPr kumimoji="0" lang="en-US" sz="2000" b="0" i="1" u="none" strike="noStrike" cap="none" normalizeH="0" baseline="-30000" err="1">
                <a:ln>
                  <a:noFill/>
                </a:ln>
                <a:solidFill>
                  <a:schemeClr val="tx1"/>
                </a:solidFill>
                <a:effectLst/>
                <a:latin typeface="Arial" pitchFamily="34" charset="0"/>
                <a:ea typeface="Times New Roman" pitchFamily="18" charset="0"/>
                <a:cs typeface="Arial" pitchFamily="34" charset="0"/>
              </a:rPr>
              <a:t>c</a:t>
            </a:r>
            <a:r>
              <a:rPr kumimoji="0" lang="en-US" sz="2000" b="0" i="1" u="none" strike="noStrike" cap="none" normalizeH="0" baseline="-3000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a:t>
            </a:r>
            <a:endParaRPr kumimoji="0" lang="en-US" sz="2000" b="0" i="0" u="none" strike="noStrike" cap="none" normalizeH="0" baseline="0">
              <a:ln>
                <a:noFill/>
              </a:ln>
              <a:solidFill>
                <a:schemeClr val="tx1"/>
              </a:solidFill>
              <a:effectLst/>
              <a:latin typeface="Arial" pitchFamily="34" charset="0"/>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Where:   </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K</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is the   </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T / C</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sensitivity.    </a:t>
            </a:r>
            <a:endParaRPr kumimoji="0" lang="en-US" sz="2000" b="0" i="0" u="none" strike="noStrike" cap="none" normalizeH="0" baseline="0">
              <a:ln>
                <a:noFill/>
              </a:ln>
              <a:solidFill>
                <a:schemeClr val="tx1"/>
              </a:solidFill>
              <a:effectLst/>
              <a:latin typeface="Arial" pitchFamily="34" charset="0"/>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          5268</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 =K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a:t>
            </a:r>
            <a:r>
              <a:rPr kumimoji="0" lang="en-US" sz="2000" b="0" i="1" u="none" strike="noStrike" cap="none" normalizeH="0" baseline="0">
                <a:ln>
                  <a:noFill/>
                </a:ln>
                <a:solidFill>
                  <a:schemeClr val="tx1"/>
                </a:solidFill>
                <a:effectLst/>
                <a:latin typeface="Arial" pitchFamily="34" charset="0"/>
                <a:ea typeface="Times New Roman" pitchFamily="18" charset="0"/>
                <a:cs typeface="Arial" pitchFamily="34" charset="0"/>
              </a:rPr>
              <a:t>300 – 0</a:t>
            </a:r>
            <a:r>
              <a:rPr kumimoji="0" lang="en-US" sz="2000" b="0" i="1" u="none" strike="noStrike" cap="none" normalizeH="0" baseline="-3000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a:t>
            </a:r>
            <a:endParaRPr kumimoji="0" lang="en-US" sz="20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761224" y="1199177"/>
            <a:ext cx="3848100" cy="4295775"/>
          </a:xfrm>
          <a:prstGeom prst="rect">
            <a:avLst/>
          </a:prstGeom>
        </p:spPr>
      </p:pic>
      <p:pic>
        <p:nvPicPr>
          <p:cNvPr id="4" name="Picture 3"/>
          <p:cNvPicPr>
            <a:picLocks noChangeAspect="1"/>
          </p:cNvPicPr>
          <p:nvPr/>
        </p:nvPicPr>
        <p:blipFill>
          <a:blip r:embed="rId3"/>
          <a:stretch>
            <a:fillRect/>
          </a:stretch>
        </p:blipFill>
        <p:spPr>
          <a:xfrm>
            <a:off x="7610640" y="1189763"/>
            <a:ext cx="3457575" cy="4152900"/>
          </a:xfrm>
          <a:prstGeom prst="rect">
            <a:avLst/>
          </a:prstGeom>
        </p:spPr>
      </p:pic>
      <p:sp>
        <p:nvSpPr>
          <p:cNvPr id="5" name="TextBox 4"/>
          <p:cNvSpPr txBox="1"/>
          <p:nvPr/>
        </p:nvSpPr>
        <p:spPr>
          <a:xfrm>
            <a:off x="2446986" y="605307"/>
            <a:ext cx="1356718" cy="369332"/>
          </a:xfrm>
          <a:prstGeom prst="rect">
            <a:avLst/>
          </a:prstGeom>
          <a:noFill/>
        </p:spPr>
        <p:txBody>
          <a:bodyPr wrap="none" rtlCol="0">
            <a:spAutoFit/>
          </a:bodyPr>
          <a:lstStyle/>
          <a:p>
            <a:r>
              <a:rPr lang="en-US" err="1"/>
              <a:t>Thermowell</a:t>
            </a:r>
            <a:r>
              <a:rPr lang="en-US"/>
              <a:t> </a:t>
            </a:r>
          </a:p>
        </p:txBody>
      </p:sp>
    </p:spTree>
    <p:extLst>
      <p:ext uri="{BB962C8B-B14F-4D97-AF65-F5344CB8AC3E}">
        <p14:creationId xmlns:p14="http://schemas.microsoft.com/office/powerpoint/2010/main" val="20275339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176133" name="Rectangle 5"/>
          <p:cNvSpPr>
            <a:spLocks noChangeArrowheads="1"/>
          </p:cNvSpPr>
          <p:nvPr/>
        </p:nvSpPr>
        <p:spPr bwMode="auto">
          <a:xfrm rot="10800000" flipV="1">
            <a:off x="0" y="261610"/>
            <a:ext cx="545592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12500</a:t>
            </a:r>
            <a:r>
              <a:rPr kumimoji="0" lang="en-US" sz="3200" b="0" i="1" u="none" strike="noStrike" cap="none" normalizeH="0" baseline="0">
                <a:ln>
                  <a:noFill/>
                </a:ln>
                <a:solidFill>
                  <a:schemeClr val="tx1"/>
                </a:solidFill>
                <a:effectLst/>
                <a:latin typeface="Arial" pitchFamily="34" charset="0"/>
                <a:ea typeface="Times New Roman" pitchFamily="18" charset="0"/>
                <a:cs typeface="Arial" pitchFamily="34" charset="0"/>
              </a:rPr>
              <a:t> =K </a:t>
            </a: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a:t>
            </a:r>
            <a:r>
              <a:rPr kumimoji="0" lang="en-US" sz="3200" b="0" i="1" u="none" strike="noStrike" cap="none" normalizeH="0" baseline="0" err="1">
                <a:ln>
                  <a:noFill/>
                </a:ln>
                <a:solidFill>
                  <a:schemeClr val="tx1"/>
                </a:solidFill>
                <a:effectLst/>
                <a:latin typeface="Arial" pitchFamily="34" charset="0"/>
                <a:ea typeface="Times New Roman" pitchFamily="18" charset="0"/>
                <a:cs typeface="Arial" pitchFamily="34" charset="0"/>
              </a:rPr>
              <a:t>T</a:t>
            </a:r>
            <a:r>
              <a:rPr kumimoji="0" lang="en-US" sz="3200" b="0" i="1" u="none" strike="noStrike" cap="none" normalizeH="0" baseline="-30000" err="1">
                <a:ln>
                  <a:noFill/>
                </a:ln>
                <a:solidFill>
                  <a:schemeClr val="tx1"/>
                </a:solidFill>
                <a:effectLst/>
                <a:latin typeface="Arial" pitchFamily="34" charset="0"/>
                <a:ea typeface="Times New Roman" pitchFamily="18" charset="0"/>
                <a:cs typeface="Arial" pitchFamily="34" charset="0"/>
              </a:rPr>
              <a:t>h</a:t>
            </a:r>
            <a:r>
              <a:rPr kumimoji="0" lang="en-US" sz="3200" b="0" i="1" u="none" strike="noStrike" cap="none" normalizeH="0" baseline="0">
                <a:ln>
                  <a:noFill/>
                </a:ln>
                <a:solidFill>
                  <a:schemeClr val="tx1"/>
                </a:solidFill>
                <a:effectLst/>
                <a:latin typeface="Arial" pitchFamily="34" charset="0"/>
                <a:ea typeface="Times New Roman" pitchFamily="18" charset="0"/>
                <a:cs typeface="Arial" pitchFamily="34" charset="0"/>
              </a:rPr>
              <a:t> –20</a:t>
            </a:r>
            <a:r>
              <a:rPr kumimoji="0" lang="en-US" sz="3200" b="0" i="1" u="none" strike="noStrike" cap="none" normalizeH="0" baseline="-30000">
                <a:ln>
                  <a:noFill/>
                </a:ln>
                <a:solidFill>
                  <a:schemeClr val="tx1"/>
                </a:solidFill>
                <a:effectLst/>
                <a:latin typeface="Arial" pitchFamily="34" charset="0"/>
                <a:ea typeface="Times New Roman" pitchFamily="18" charset="0"/>
                <a:cs typeface="Arial" pitchFamily="34" charset="0"/>
              </a:rPr>
              <a:t> </a:t>
            </a: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                     </a:t>
            </a:r>
            <a:endParaRPr kumimoji="0" lang="en-US" sz="32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76132" name="Object 4"/>
          <p:cNvGraphicFramePr>
            <a:graphicFrameLocks noChangeAspect="1"/>
          </p:cNvGraphicFramePr>
          <p:nvPr/>
        </p:nvGraphicFramePr>
        <p:xfrm>
          <a:off x="1234440" y="1828800"/>
          <a:ext cx="3947160" cy="1066800"/>
        </p:xfrm>
        <a:graphic>
          <a:graphicData uri="http://schemas.openxmlformats.org/presentationml/2006/ole">
            <mc:AlternateContent xmlns:mc="http://schemas.openxmlformats.org/markup-compatibility/2006">
              <mc:Choice xmlns:v="urn:schemas-microsoft-com:vml" Requires="v">
                <p:oleObj spid="_x0000_s1026" name="Equation" r:id="rId3" imgW="1269449" imgH="431613" progId="Equation.3">
                  <p:embed/>
                </p:oleObj>
              </mc:Choice>
              <mc:Fallback>
                <p:oleObj name="Equation" r:id="rId3" imgW="1269449" imgH="431613" progId="Equation.3">
                  <p:embed/>
                  <p:pic>
                    <p:nvPicPr>
                      <p:cNvPr id="1761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440" y="1828800"/>
                        <a:ext cx="394716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4" name="Rectangle 6"/>
          <p:cNvSpPr>
            <a:spLocks noChangeArrowheads="1"/>
          </p:cNvSpPr>
          <p:nvPr/>
        </p:nvSpPr>
        <p:spPr bwMode="auto">
          <a:xfrm>
            <a:off x="914400" y="3162935"/>
            <a:ext cx="10155344"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pitchFamily="34" charset="0"/>
                <a:ea typeface="Times New Roman" pitchFamily="18" charset="0"/>
                <a:cs typeface="Arial" pitchFamily="34" charset="0"/>
              </a:rPr>
              <a:t>        </a:t>
            </a:r>
            <a:r>
              <a:rPr kumimoji="0" lang="en-US" sz="3200" b="0" i="1" u="none" strike="noStrike" cap="none" normalizeH="0" baseline="0" err="1">
                <a:ln>
                  <a:noFill/>
                </a:ln>
                <a:solidFill>
                  <a:schemeClr val="tx1"/>
                </a:solidFill>
                <a:effectLst/>
                <a:latin typeface="Arial" pitchFamily="34" charset="0"/>
                <a:ea typeface="Times New Roman" pitchFamily="18" charset="0"/>
                <a:cs typeface="Arial" pitchFamily="34" charset="0"/>
              </a:rPr>
              <a:t>T</a:t>
            </a:r>
            <a:r>
              <a:rPr kumimoji="0" lang="en-US" sz="3200" b="0" i="1" u="none" strike="noStrike" cap="none" normalizeH="0" baseline="-30000" err="1">
                <a:ln>
                  <a:noFill/>
                </a:ln>
                <a:solidFill>
                  <a:schemeClr val="tx1"/>
                </a:solidFill>
                <a:effectLst/>
                <a:latin typeface="Arial" pitchFamily="34" charset="0"/>
                <a:ea typeface="Times New Roman" pitchFamily="18" charset="0"/>
                <a:cs typeface="Arial" pitchFamily="34" charset="0"/>
              </a:rPr>
              <a:t>h</a:t>
            </a:r>
            <a:r>
              <a:rPr kumimoji="0" lang="en-US" sz="3200" b="0" i="1" u="none" strike="noStrike" cap="none" normalizeH="0" baseline="-30000">
                <a:ln>
                  <a:noFill/>
                </a:ln>
                <a:solidFill>
                  <a:schemeClr val="tx1"/>
                </a:solidFill>
                <a:effectLst/>
                <a:latin typeface="Arial" pitchFamily="34" charset="0"/>
                <a:ea typeface="Times New Roman" pitchFamily="18" charset="0"/>
                <a:cs typeface="Arial" pitchFamily="34" charset="0"/>
              </a:rPr>
              <a:t> </a:t>
            </a:r>
            <a:r>
              <a:rPr kumimoji="0" lang="en-US" sz="3200" b="0" i="1" u="none" strike="noStrike" cap="none" normalizeH="0" baseline="0">
                <a:ln>
                  <a:noFill/>
                </a:ln>
                <a:solidFill>
                  <a:schemeClr val="tx1"/>
                </a:solidFill>
                <a:effectLst/>
                <a:latin typeface="Arial" pitchFamily="34" charset="0"/>
                <a:ea typeface="Times New Roman" pitchFamily="18" charset="0"/>
                <a:cs typeface="Arial" pitchFamily="34" charset="0"/>
              </a:rPr>
              <a:t>= </a:t>
            </a: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(12500 x 300-20 x 5268) / </a:t>
            </a:r>
            <a:r>
              <a:rPr kumimoji="0" lang="en-US" sz="3200" b="0" i="1" u="none" strike="noStrike" cap="none" normalizeH="0" baseline="0">
                <a:ln>
                  <a:noFill/>
                </a:ln>
                <a:solidFill>
                  <a:schemeClr val="tx1"/>
                </a:solidFill>
                <a:effectLst/>
                <a:latin typeface="Arial" pitchFamily="34" charset="0"/>
                <a:ea typeface="Times New Roman" pitchFamily="18" charset="0"/>
                <a:cs typeface="Arial" pitchFamily="34" charset="0"/>
              </a:rPr>
              <a:t>5268   = </a:t>
            </a: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691.845</a:t>
            </a:r>
            <a:r>
              <a:rPr kumimoji="0" lang="en-US" sz="3200" b="0" i="1" u="none" strike="noStrike" cap="none" normalizeH="0" baseline="0">
                <a:ln>
                  <a:noFill/>
                </a:ln>
                <a:solidFill>
                  <a:schemeClr val="tx1"/>
                </a:solidFill>
                <a:effectLst/>
                <a:latin typeface="Arial" pitchFamily="34" charset="0"/>
                <a:ea typeface="Times New Roman" pitchFamily="18" charset="0"/>
                <a:cs typeface="Arial" pitchFamily="34" charset="0"/>
              </a:rPr>
              <a:t>   </a:t>
            </a:r>
            <a:r>
              <a:rPr kumimoji="0" lang="en-US" sz="3200" b="0" i="0" u="none" strike="noStrike" cap="none" normalizeH="0" baseline="30000">
                <a:ln>
                  <a:noFill/>
                </a:ln>
                <a:solidFill>
                  <a:schemeClr val="tx1"/>
                </a:solidFill>
                <a:effectLst/>
                <a:latin typeface="Arial" pitchFamily="34" charset="0"/>
                <a:ea typeface="Times New Roman" pitchFamily="18" charset="0"/>
                <a:cs typeface="Arial" pitchFamily="34" charset="0"/>
              </a:rPr>
              <a:t>o</a:t>
            </a:r>
            <a:r>
              <a:rPr kumimoji="0" lang="en-US" sz="3200" b="0" i="0" u="none" strike="noStrike" cap="none" normalizeH="0" baseline="0">
                <a:ln>
                  <a:noFill/>
                </a:ln>
                <a:solidFill>
                  <a:schemeClr val="tx1"/>
                </a:solidFill>
                <a:effectLst/>
                <a:latin typeface="Arial" pitchFamily="34" charset="0"/>
                <a:ea typeface="Times New Roman" pitchFamily="18" charset="0"/>
                <a:cs typeface="Arial" pitchFamily="34" charset="0"/>
              </a:rPr>
              <a:t> C</a:t>
            </a:r>
            <a:endParaRPr kumimoji="0" lang="en-US" sz="32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a:t>
            </a:r>
          </a:p>
        </p:txBody>
      </p:sp>
      <p:sp>
        <p:nvSpPr>
          <p:cNvPr id="4" name="TextBox 3"/>
          <p:cNvSpPr txBox="1"/>
          <p:nvPr/>
        </p:nvSpPr>
        <p:spPr>
          <a:xfrm>
            <a:off x="888643" y="553792"/>
            <a:ext cx="8796270" cy="2862322"/>
          </a:xfrm>
          <a:prstGeom prst="rect">
            <a:avLst/>
          </a:prstGeom>
          <a:noFill/>
        </p:spPr>
        <p:txBody>
          <a:bodyPr wrap="square" rtlCol="0">
            <a:spAutoFit/>
          </a:bodyPr>
          <a:lstStyle/>
          <a:p>
            <a:r>
              <a:rPr lang="en-US">
                <a:latin typeface="CMR10"/>
              </a:rPr>
              <a:t>Illustrating by way of example, a single molecule of gas moving at a constant velocity will have a definite temperature. </a:t>
            </a:r>
          </a:p>
          <a:p>
            <a:r>
              <a:rPr lang="en-US">
                <a:latin typeface="CMR10"/>
              </a:rPr>
              <a:t>Two or three molecules moving at the same speed will have the same </a:t>
            </a:r>
            <a:r>
              <a:rPr lang="en-US">
                <a:latin typeface="CMTI10"/>
              </a:rPr>
              <a:t>temperature</a:t>
            </a:r>
            <a:r>
              <a:rPr lang="en-US">
                <a:latin typeface="CMR10"/>
              </a:rPr>
              <a:t>, but together represent a greater </a:t>
            </a:r>
            <a:r>
              <a:rPr lang="en-US">
                <a:latin typeface="CMTI10"/>
              </a:rPr>
              <a:t>thermal energy </a:t>
            </a:r>
            <a:r>
              <a:rPr lang="en-US">
                <a:latin typeface="CMR10"/>
              </a:rPr>
              <a:t>than any one of them considered alone.</a:t>
            </a:r>
          </a:p>
          <a:p>
            <a:r>
              <a:rPr lang="en-US">
                <a:latin typeface="CMR10"/>
              </a:rPr>
              <a:t>Heat is either the reduction or increase of thermal energy by transfer of energy. If these gas molecules happen to collide with slower-moving gas molecules, the faster molecules will lose velocity while the slower molecules will gain velocity. </a:t>
            </a:r>
          </a:p>
          <a:p>
            <a:r>
              <a:rPr lang="en-US">
                <a:latin typeface="CMR10"/>
              </a:rPr>
              <a:t>Thus, the higher-temperature molecules cool down while the lower-temperature molecules warm up: a transfer of </a:t>
            </a:r>
            <a:r>
              <a:rPr lang="en-US">
                <a:latin typeface="CMTI10"/>
              </a:rPr>
              <a:t>heat</a:t>
            </a:r>
            <a:r>
              <a:rPr lang="en-US">
                <a:latin typeface="CMR10"/>
              </a:rPr>
              <a:t>.</a:t>
            </a:r>
            <a:endParaRPr lang="en-US"/>
          </a:p>
        </p:txBody>
      </p:sp>
      <p:pic>
        <p:nvPicPr>
          <p:cNvPr id="5" name="Picture 4"/>
          <p:cNvPicPr>
            <a:picLocks noChangeAspect="1"/>
          </p:cNvPicPr>
          <p:nvPr/>
        </p:nvPicPr>
        <p:blipFill>
          <a:blip r:embed="rId2"/>
          <a:stretch>
            <a:fillRect/>
          </a:stretch>
        </p:blipFill>
        <p:spPr>
          <a:xfrm>
            <a:off x="3286188" y="3448443"/>
            <a:ext cx="4615072" cy="2493480"/>
          </a:xfrm>
          <a:prstGeom prst="rect">
            <a:avLst/>
          </a:prstGeom>
        </p:spPr>
      </p:pic>
    </p:spTree>
    <p:extLst>
      <p:ext uri="{BB962C8B-B14F-4D97-AF65-F5344CB8AC3E}">
        <p14:creationId xmlns:p14="http://schemas.microsoft.com/office/powerpoint/2010/main" val="4806499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0" y="598465"/>
            <a:ext cx="6777675" cy="2196250"/>
          </a:xfrm>
          <a:prstGeom prst="rect">
            <a:avLst/>
          </a:prstGeom>
        </p:spPr>
      </p:pic>
      <p:pic>
        <p:nvPicPr>
          <p:cNvPr id="4" name="Picture 3"/>
          <p:cNvPicPr>
            <a:picLocks noChangeAspect="1"/>
          </p:cNvPicPr>
          <p:nvPr/>
        </p:nvPicPr>
        <p:blipFill>
          <a:blip r:embed="rId3"/>
          <a:stretch>
            <a:fillRect/>
          </a:stretch>
        </p:blipFill>
        <p:spPr>
          <a:xfrm>
            <a:off x="7030992" y="620130"/>
            <a:ext cx="4981575" cy="3248025"/>
          </a:xfrm>
          <a:prstGeom prst="rect">
            <a:avLst/>
          </a:prstGeom>
        </p:spPr>
      </p:pic>
      <p:sp>
        <p:nvSpPr>
          <p:cNvPr id="5" name="TextBox 4"/>
          <p:cNvSpPr txBox="1"/>
          <p:nvPr/>
        </p:nvSpPr>
        <p:spPr>
          <a:xfrm>
            <a:off x="2202287" y="2949262"/>
            <a:ext cx="1356718" cy="369332"/>
          </a:xfrm>
          <a:prstGeom prst="rect">
            <a:avLst/>
          </a:prstGeom>
          <a:noFill/>
        </p:spPr>
        <p:txBody>
          <a:bodyPr wrap="none" rtlCol="0">
            <a:spAutoFit/>
          </a:bodyPr>
          <a:lstStyle/>
          <a:p>
            <a:r>
              <a:rPr lang="en-US" err="1"/>
              <a:t>Thermowell</a:t>
            </a:r>
            <a:r>
              <a:rPr lang="en-US"/>
              <a:t> </a:t>
            </a:r>
          </a:p>
        </p:txBody>
      </p:sp>
      <p:sp>
        <p:nvSpPr>
          <p:cNvPr id="6" name="TextBox 5"/>
          <p:cNvSpPr txBox="1"/>
          <p:nvPr/>
        </p:nvSpPr>
        <p:spPr>
          <a:xfrm>
            <a:off x="6774287" y="141667"/>
            <a:ext cx="4959178" cy="369332"/>
          </a:xfrm>
          <a:prstGeom prst="rect">
            <a:avLst/>
          </a:prstGeom>
          <a:noFill/>
        </p:spPr>
        <p:txBody>
          <a:bodyPr wrap="none" rtlCol="0">
            <a:spAutoFit/>
          </a:bodyPr>
          <a:lstStyle/>
          <a:p>
            <a:r>
              <a:rPr lang="en-US" err="1"/>
              <a:t>Thermowell</a:t>
            </a:r>
            <a:r>
              <a:rPr lang="en-US"/>
              <a:t> with RTD and temperature transmitter</a:t>
            </a:r>
          </a:p>
        </p:txBody>
      </p:sp>
      <p:pic>
        <p:nvPicPr>
          <p:cNvPr id="7" name="Picture 6"/>
          <p:cNvPicPr>
            <a:picLocks noChangeAspect="1"/>
          </p:cNvPicPr>
          <p:nvPr/>
        </p:nvPicPr>
        <p:blipFill>
          <a:blip r:embed="rId4"/>
          <a:stretch>
            <a:fillRect/>
          </a:stretch>
        </p:blipFill>
        <p:spPr>
          <a:xfrm>
            <a:off x="2370048" y="3477630"/>
            <a:ext cx="4165572" cy="2678471"/>
          </a:xfrm>
          <a:prstGeom prst="rect">
            <a:avLst/>
          </a:prstGeom>
        </p:spPr>
      </p:pic>
    </p:spTree>
    <p:extLst>
      <p:ext uri="{BB962C8B-B14F-4D97-AF65-F5344CB8AC3E}">
        <p14:creationId xmlns:p14="http://schemas.microsoft.com/office/powerpoint/2010/main" val="3233699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309351" y="1556790"/>
            <a:ext cx="9071019" cy="1754326"/>
          </a:xfrm>
          <a:prstGeom prst="rect">
            <a:avLst/>
          </a:prstGeom>
        </p:spPr>
        <p:txBody>
          <a:bodyPr wrap="square">
            <a:spAutoFit/>
          </a:bodyPr>
          <a:lstStyle/>
          <a:p>
            <a:r>
              <a:rPr lang="en-US"/>
              <a:t>The most popular semiconductor temperature sensors are based on the fundamental temperature and current characteristics of the transistor. If two identical transistors are operated at different but constant collector current densities, then the difference in their base-emitter voltages is proportional to the absolute temperature of the transistors. This voltage difference is then converted to a single ended voltage or a current. An offset may be applied to convert the signal from absolute temperature to Celsius or Fahrenheit</a:t>
            </a:r>
          </a:p>
        </p:txBody>
      </p:sp>
      <p:sp>
        <p:nvSpPr>
          <p:cNvPr id="4" name="TextBox 3"/>
          <p:cNvSpPr txBox="1"/>
          <p:nvPr/>
        </p:nvSpPr>
        <p:spPr>
          <a:xfrm>
            <a:off x="1751527" y="643944"/>
            <a:ext cx="3647602" cy="369332"/>
          </a:xfrm>
          <a:prstGeom prst="rect">
            <a:avLst/>
          </a:prstGeom>
          <a:noFill/>
        </p:spPr>
        <p:txBody>
          <a:bodyPr wrap="none" rtlCol="0">
            <a:spAutoFit/>
          </a:bodyPr>
          <a:lstStyle/>
          <a:p>
            <a:r>
              <a:rPr lang="en-US" b="1"/>
              <a:t>Semiconductor temperature sensors</a:t>
            </a:r>
          </a:p>
        </p:txBody>
      </p:sp>
      <p:pic>
        <p:nvPicPr>
          <p:cNvPr id="5" name="Picture 4"/>
          <p:cNvPicPr>
            <a:picLocks noChangeAspect="1"/>
          </p:cNvPicPr>
          <p:nvPr/>
        </p:nvPicPr>
        <p:blipFill>
          <a:blip r:embed="rId2"/>
          <a:stretch>
            <a:fillRect/>
          </a:stretch>
        </p:blipFill>
        <p:spPr>
          <a:xfrm>
            <a:off x="7909895" y="3644722"/>
            <a:ext cx="2241878" cy="2421228"/>
          </a:xfrm>
          <a:prstGeom prst="rect">
            <a:avLst/>
          </a:prstGeom>
        </p:spPr>
      </p:pic>
      <p:sp>
        <p:nvSpPr>
          <p:cNvPr id="6" name="TextBox 5"/>
          <p:cNvSpPr txBox="1"/>
          <p:nvPr/>
        </p:nvSpPr>
        <p:spPr>
          <a:xfrm>
            <a:off x="7225048" y="4507606"/>
            <a:ext cx="784189" cy="369332"/>
          </a:xfrm>
          <a:prstGeom prst="rect">
            <a:avLst/>
          </a:prstGeom>
          <a:noFill/>
        </p:spPr>
        <p:txBody>
          <a:bodyPr wrap="none" rtlCol="0">
            <a:spAutoFit/>
          </a:bodyPr>
          <a:lstStyle/>
          <a:p>
            <a:r>
              <a:rPr lang="en-US"/>
              <a:t>LM-35</a:t>
            </a:r>
          </a:p>
        </p:txBody>
      </p:sp>
    </p:spTree>
    <p:extLst>
      <p:ext uri="{BB962C8B-B14F-4D97-AF65-F5344CB8AC3E}">
        <p14:creationId xmlns:p14="http://schemas.microsoft.com/office/powerpoint/2010/main" val="4161802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788361" y="357789"/>
            <a:ext cx="5115464" cy="3183899"/>
          </a:xfrm>
          <a:prstGeom prst="rect">
            <a:avLst/>
          </a:prstGeom>
        </p:spPr>
      </p:pic>
      <p:pic>
        <p:nvPicPr>
          <p:cNvPr id="4" name="Picture 3"/>
          <p:cNvPicPr>
            <a:picLocks noChangeAspect="1"/>
          </p:cNvPicPr>
          <p:nvPr/>
        </p:nvPicPr>
        <p:blipFill>
          <a:blip r:embed="rId3"/>
          <a:stretch>
            <a:fillRect/>
          </a:stretch>
        </p:blipFill>
        <p:spPr>
          <a:xfrm>
            <a:off x="7648642" y="1373881"/>
            <a:ext cx="3076575" cy="323850"/>
          </a:xfrm>
          <a:prstGeom prst="rect">
            <a:avLst/>
          </a:prstGeom>
        </p:spPr>
      </p:pic>
      <p:pic>
        <p:nvPicPr>
          <p:cNvPr id="5" name="Picture 4"/>
          <p:cNvPicPr>
            <a:picLocks noChangeAspect="1"/>
          </p:cNvPicPr>
          <p:nvPr/>
        </p:nvPicPr>
        <p:blipFill>
          <a:blip r:embed="rId4"/>
          <a:stretch>
            <a:fillRect/>
          </a:stretch>
        </p:blipFill>
        <p:spPr>
          <a:xfrm>
            <a:off x="7873017" y="2742797"/>
            <a:ext cx="2705100" cy="857250"/>
          </a:xfrm>
          <a:prstGeom prst="rect">
            <a:avLst/>
          </a:prstGeom>
        </p:spPr>
      </p:pic>
      <p:sp>
        <p:nvSpPr>
          <p:cNvPr id="6" name="Rectangle 5"/>
          <p:cNvSpPr/>
          <p:nvPr/>
        </p:nvSpPr>
        <p:spPr>
          <a:xfrm>
            <a:off x="1347989" y="3804256"/>
            <a:ext cx="6096000" cy="1754326"/>
          </a:xfrm>
          <a:prstGeom prst="rect">
            <a:avLst/>
          </a:prstGeom>
        </p:spPr>
        <p:txBody>
          <a:bodyPr>
            <a:spAutoFit/>
          </a:bodyPr>
          <a:lstStyle/>
          <a:p>
            <a:r>
              <a:rPr lang="en-US"/>
              <a:t>The forward biased voltage across a diode has a temperature coefficient of about 2.3mV/°C and is reasonably linear. </a:t>
            </a:r>
          </a:p>
          <a:p>
            <a:endParaRPr lang="en-US"/>
          </a:p>
          <a:p>
            <a:r>
              <a:rPr lang="en-US"/>
              <a:t>The bias current should be held as constant as possible - using constant current source, or a resistor from a stable voltage source.</a:t>
            </a:r>
          </a:p>
        </p:txBody>
      </p:sp>
    </p:spTree>
    <p:extLst>
      <p:ext uri="{BB962C8B-B14F-4D97-AF65-F5344CB8AC3E}">
        <p14:creationId xmlns:p14="http://schemas.microsoft.com/office/powerpoint/2010/main" val="1208290095"/>
      </p:ext>
    </p:extLst>
  </p:cSld>
  <p:clrMapOvr>
    <a:masterClrMapping/>
  </p:clrMapOvr>
</p:sld>
</file>

<file path=ppt/theme/theme1.xml><?xml version="1.0" encoding="utf-8"?>
<a:theme xmlns:a="http://schemas.openxmlformats.org/drawingml/2006/main" name="Theme2">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2" id="{37932314-DF91-45F3-9145-B068522203FC}" vid="{33CFD121-6084-4244-9A0D-3B37C187C0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17E7D00848E040932490A31FE0D4A9" ma:contentTypeVersion="5" ma:contentTypeDescription="Create a new document." ma:contentTypeScope="" ma:versionID="03b72dad4a37ec726b8c9c5abe80f99b">
  <xsd:schema xmlns:xsd="http://www.w3.org/2001/XMLSchema" xmlns:xs="http://www.w3.org/2001/XMLSchema" xmlns:p="http://schemas.microsoft.com/office/2006/metadata/properties" xmlns:ns2="ccc2374a-eda9-4552-8ee2-6d52bdbf5654" targetNamespace="http://schemas.microsoft.com/office/2006/metadata/properties" ma:root="true" ma:fieldsID="464a1ca56547290d4bb88c2e40041fc0" ns2:_="">
    <xsd:import namespace="ccc2374a-eda9-4552-8ee2-6d52bdbf56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c2374a-eda9-4552-8ee2-6d52bdbf5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760A31-EB1F-4A72-8813-A0D7AD39036D}">
  <ds:schemaRefs>
    <ds:schemaRef ds:uri="http://schemas.microsoft.com/sharepoint/v3/contenttype/forms"/>
  </ds:schemaRefs>
</ds:datastoreItem>
</file>

<file path=customXml/itemProps2.xml><?xml version="1.0" encoding="utf-8"?>
<ds:datastoreItem xmlns:ds="http://schemas.openxmlformats.org/officeDocument/2006/customXml" ds:itemID="{F78E91D8-F3CB-4749-816E-0EA716868C34}">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36D000A7-AEA9-4EC3-83BF-1D101CEF42DA}">
  <ds:schemaRefs>
    <ds:schemaRef ds:uri="http://schemas.microsoft.com/office/2006/metadata/contentType"/>
    <ds:schemaRef ds:uri="http://schemas.microsoft.com/office/2006/metadata/properties/metaAttributes"/>
    <ds:schemaRef ds:uri="http://www.w3.org/2000/xmlns/"/>
    <ds:schemaRef ds:uri="http://www.w3.org/2001/XMLSchema"/>
    <ds:schemaRef ds:uri="ccc2374a-eda9-4552-8ee2-6d52bdbf5654"/>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Theme2</Template>
  <TotalTime>0</TotalTime>
  <Words>4019</Words>
  <Application>Microsoft Office PowerPoint</Application>
  <PresentationFormat>Widescreen</PresentationFormat>
  <Paragraphs>383</Paragraphs>
  <Slides>92</Slides>
  <Notes>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9" baseType="lpstr">
      <vt:lpstr>Arial</vt:lpstr>
      <vt:lpstr>Calibri</vt:lpstr>
      <vt:lpstr>Calibri Light</vt:lpstr>
      <vt:lpstr>CMR10</vt:lpstr>
      <vt:lpstr>CMTI10</vt:lpstr>
      <vt:lpstr>Theme2</vt:lpstr>
      <vt:lpstr>Equation</vt:lpstr>
      <vt:lpstr>Industrial Instrumentation</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measure temperature?</vt:lpstr>
      <vt:lpstr>PowerPoint Presentation</vt:lpstr>
      <vt:lpstr>PowerPoint Presentation</vt:lpstr>
      <vt:lpstr>PowerPoint Presentation</vt:lpstr>
      <vt:lpstr>Spiral type bimetallic Thermometer</vt:lpstr>
      <vt:lpstr>Helix Bimetallic Thermometer</vt:lpstr>
      <vt:lpstr>Liquid in glass thermometers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Disappearing Filament Optical Pyrometer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Instrumentation</dc:title>
  <dc:creator>MAHE</dc:creator>
  <cp:lastModifiedBy>Sudipta Basak</cp:lastModifiedBy>
  <cp:revision>4</cp:revision>
  <dcterms:created xsi:type="dcterms:W3CDTF">2018-01-04T06:40:49Z</dcterms:created>
  <dcterms:modified xsi:type="dcterms:W3CDTF">2022-04-05T18:57:47Z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0x0101007017E7D00848E040932490A31FE0D4A9</vt:lpwstr>
  </property>
</Properties>
</file>